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1" r:id="rId2"/>
    <p:sldId id="272" r:id="rId3"/>
    <p:sldId id="273" r:id="rId4"/>
    <p:sldId id="274" r:id="rId5"/>
    <p:sldId id="305" r:id="rId6"/>
    <p:sldId id="276" r:id="rId7"/>
    <p:sldId id="284" r:id="rId8"/>
    <p:sldId id="278" r:id="rId9"/>
    <p:sldId id="279" r:id="rId10"/>
    <p:sldId id="277" r:id="rId11"/>
    <p:sldId id="309" r:id="rId12"/>
    <p:sldId id="280" r:id="rId13"/>
    <p:sldId id="282" r:id="rId14"/>
    <p:sldId id="310" r:id="rId15"/>
    <p:sldId id="306" r:id="rId16"/>
    <p:sldId id="307" r:id="rId17"/>
    <p:sldId id="304" r:id="rId18"/>
    <p:sldId id="301" r:id="rId19"/>
    <p:sldId id="30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1"/>
    <p:restoredTop sz="85997"/>
  </p:normalViewPr>
  <p:slideViewPr>
    <p:cSldViewPr snapToGrid="0" snapToObjects="1">
      <p:cViewPr varScale="1">
        <p:scale>
          <a:sx n="93" d="100"/>
          <a:sy n="93" d="100"/>
        </p:scale>
        <p:origin x="12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123FB-ABC7-A440-8EF1-08A0EA2415A7}" type="datetimeFigureOut">
              <a:rPr lang="en-US" smtClean="0"/>
              <a:t>5/7/20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8821F-F609-B74E-9748-9A740509D540}" type="slidenum">
              <a:rPr lang="en-US" smtClean="0"/>
              <a:t>‹#›</a:t>
            </a:fld>
            <a:endParaRPr lang="en-US"/>
          </a:p>
        </p:txBody>
      </p:sp>
    </p:spTree>
    <p:extLst>
      <p:ext uri="{BB962C8B-B14F-4D97-AF65-F5344CB8AC3E}">
        <p14:creationId xmlns:p14="http://schemas.microsoft.com/office/powerpoint/2010/main" val="389853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Robyn, I’m in the final year of my PhD now, and I’ve been looking at microbial colonization and degradation of plastics and associated compounds, and I’m just going to try and quickly skim through everything that I’ve been doing for that.</a:t>
            </a:r>
          </a:p>
        </p:txBody>
      </p:sp>
      <p:sp>
        <p:nvSpPr>
          <p:cNvPr id="4" name="Slide Number Placeholder 3"/>
          <p:cNvSpPr>
            <a:spLocks noGrp="1"/>
          </p:cNvSpPr>
          <p:nvPr>
            <p:ph type="sldNum" sz="quarter" idx="5"/>
          </p:nvPr>
        </p:nvSpPr>
        <p:spPr/>
        <p:txBody>
          <a:bodyPr/>
          <a:lstStyle/>
          <a:p>
            <a:fld id="{B1D0761C-E2C7-5C47-9451-44366CB98F20}" type="slidenum">
              <a:rPr lang="en-US" smtClean="0"/>
              <a:t>1</a:t>
            </a:fld>
            <a:endParaRPr lang="en-US"/>
          </a:p>
        </p:txBody>
      </p:sp>
    </p:spTree>
    <p:extLst>
      <p:ext uri="{BB962C8B-B14F-4D97-AF65-F5344CB8AC3E}">
        <p14:creationId xmlns:p14="http://schemas.microsoft.com/office/powerpoint/2010/main" val="2240121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third objective of my PhD was to see not only the degradation of the polymer, but the potential additives of plastics. So plasticizers are chemicals that are added to plastics during manufacturing in order to improve their physical properties and for example</a:t>
            </a:r>
          </a:p>
        </p:txBody>
      </p:sp>
      <p:sp>
        <p:nvSpPr>
          <p:cNvPr id="4" name="Slide Number Placeholder 3"/>
          <p:cNvSpPr>
            <a:spLocks noGrp="1"/>
          </p:cNvSpPr>
          <p:nvPr>
            <p:ph type="sldNum" sz="quarter" idx="5"/>
          </p:nvPr>
        </p:nvSpPr>
        <p:spPr/>
        <p:txBody>
          <a:bodyPr/>
          <a:lstStyle/>
          <a:p>
            <a:fld id="{B1D0761C-E2C7-5C47-9451-44366CB98F20}" type="slidenum">
              <a:rPr lang="en-US" smtClean="0"/>
              <a:t>10</a:t>
            </a:fld>
            <a:endParaRPr lang="en-US"/>
          </a:p>
        </p:txBody>
      </p:sp>
    </p:spTree>
    <p:extLst>
      <p:ext uri="{BB962C8B-B14F-4D97-AF65-F5344CB8AC3E}">
        <p14:creationId xmlns:p14="http://schemas.microsoft.com/office/powerpoint/2010/main" val="421675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PVC, up to 50% of the weight of the plastic can be made up of these chemicals. </a:t>
            </a:r>
          </a:p>
          <a:p>
            <a:endParaRPr lang="en-US" dirty="0"/>
          </a:p>
          <a:p>
            <a:r>
              <a:rPr lang="en-US" dirty="0"/>
              <a:t>Many of them are known to be endocrine disrupting, carcinogenic, mutagenic and even deadly, and because they are not chemically bound to the plastics, its now well documented that they can leach out from the plastics and become available not only to the environment, but also to microbes that can degrade. So our objective here was to identify who is degrading and how are they being degraded in the marine environment, and this is the first thorough proteogenomic characterisation of plasticizer degradation in the marine environment.</a:t>
            </a:r>
          </a:p>
        </p:txBody>
      </p:sp>
      <p:sp>
        <p:nvSpPr>
          <p:cNvPr id="4" name="Slide Number Placeholder 3"/>
          <p:cNvSpPr>
            <a:spLocks noGrp="1"/>
          </p:cNvSpPr>
          <p:nvPr>
            <p:ph type="sldNum" sz="quarter" idx="5"/>
          </p:nvPr>
        </p:nvSpPr>
        <p:spPr/>
        <p:txBody>
          <a:bodyPr/>
          <a:lstStyle/>
          <a:p>
            <a:fld id="{B1D0761C-E2C7-5C47-9451-44366CB98F20}" type="slidenum">
              <a:rPr lang="en-US" smtClean="0"/>
              <a:t>11</a:t>
            </a:fld>
            <a:endParaRPr lang="en-US"/>
          </a:p>
        </p:txBody>
      </p:sp>
    </p:spTree>
    <p:extLst>
      <p:ext uri="{BB962C8B-B14F-4D97-AF65-F5344CB8AC3E}">
        <p14:creationId xmlns:p14="http://schemas.microsoft.com/office/powerpoint/2010/main" val="4082099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chose to work with two toxic plasticizers, which together make up about 65% of the plasticizer market, DEHP and DBP, the phthalic acid esters, and one that is widely stated to be a good alternative to these, because it is biodegradable, ATBC, a citrate plasticizer. However, we couldn’t actually find any study that showed degradation. So we wanted to see if the mechanism for degradation would be the same for these two, and then if this one really was biodegradable....</a:t>
            </a:r>
          </a:p>
          <a:p>
            <a:endParaRPr lang="en-US" dirty="0"/>
          </a:p>
          <a:p>
            <a:r>
              <a:rPr lang="en-US" dirty="0"/>
              <a:t>So we originally isolated 42 bacteria that were able to grow with these plasticizers, as well as three others, narrowed this down to ten that showed good growth with more than one, and then chose two that could grow with all of them, </a:t>
            </a:r>
            <a:r>
              <a:rPr lang="en-US" dirty="0" err="1"/>
              <a:t>Halomonas</a:t>
            </a:r>
            <a:r>
              <a:rPr lang="en-US" dirty="0"/>
              <a:t> and Mycobacterium. So we carried out a thorough proteogenomic analysis, through sequencing of their genomes and carrying out proteomics. So I carried out proteomics with these three plasticizers, as well as phthalic acid, a degradation intermediate of these two that I’ve now highlighted in red.</a:t>
            </a:r>
          </a:p>
        </p:txBody>
      </p:sp>
      <p:sp>
        <p:nvSpPr>
          <p:cNvPr id="4" name="Slide Number Placeholder 3"/>
          <p:cNvSpPr>
            <a:spLocks noGrp="1"/>
          </p:cNvSpPr>
          <p:nvPr>
            <p:ph type="sldNum" sz="quarter" idx="5"/>
          </p:nvPr>
        </p:nvSpPr>
        <p:spPr/>
        <p:txBody>
          <a:bodyPr/>
          <a:lstStyle/>
          <a:p>
            <a:fld id="{B1D0761C-E2C7-5C47-9451-44366CB98F20}" type="slidenum">
              <a:rPr lang="en-US" smtClean="0"/>
              <a:t>12</a:t>
            </a:fld>
            <a:endParaRPr lang="en-US"/>
          </a:p>
        </p:txBody>
      </p:sp>
    </p:spTree>
    <p:extLst>
      <p:ext uri="{BB962C8B-B14F-4D97-AF65-F5344CB8AC3E}">
        <p14:creationId xmlns:p14="http://schemas.microsoft.com/office/powerpoint/2010/main" val="392732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pathways that I’ve determined from this. Obviously there is too much going on here for you to look at here, or for me to talk you through, so I just want to highlight a couple of key points...</a:t>
            </a:r>
          </a:p>
        </p:txBody>
      </p:sp>
      <p:sp>
        <p:nvSpPr>
          <p:cNvPr id="4" name="Slide Number Placeholder 3"/>
          <p:cNvSpPr>
            <a:spLocks noGrp="1"/>
          </p:cNvSpPr>
          <p:nvPr>
            <p:ph type="sldNum" sz="quarter" idx="5"/>
          </p:nvPr>
        </p:nvSpPr>
        <p:spPr/>
        <p:txBody>
          <a:bodyPr/>
          <a:lstStyle/>
          <a:p>
            <a:fld id="{B1D0761C-E2C7-5C47-9451-44366CB98F20}" type="slidenum">
              <a:rPr lang="en-US" smtClean="0"/>
              <a:t>13</a:t>
            </a:fld>
            <a:endParaRPr lang="en-US"/>
          </a:p>
        </p:txBody>
      </p:sp>
    </p:spTree>
    <p:extLst>
      <p:ext uri="{BB962C8B-B14F-4D97-AF65-F5344CB8AC3E}">
        <p14:creationId xmlns:p14="http://schemas.microsoft.com/office/powerpoint/2010/main" val="1120765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look at Mycobacterium to begin with, what’s really interesting here is that this this bacterium uses different mechanisms for the removal of the side chains from each of those phthalic acid esters:</a:t>
            </a:r>
          </a:p>
        </p:txBody>
      </p:sp>
      <p:sp>
        <p:nvSpPr>
          <p:cNvPr id="4" name="Slide Number Placeholder 3"/>
          <p:cNvSpPr>
            <a:spLocks noGrp="1"/>
          </p:cNvSpPr>
          <p:nvPr>
            <p:ph type="sldNum" sz="quarter" idx="5"/>
          </p:nvPr>
        </p:nvSpPr>
        <p:spPr/>
        <p:txBody>
          <a:bodyPr/>
          <a:lstStyle/>
          <a:p>
            <a:fld id="{B1D0761C-E2C7-5C47-9451-44366CB98F20}" type="slidenum">
              <a:rPr lang="en-US" smtClean="0"/>
              <a:t>14</a:t>
            </a:fld>
            <a:endParaRPr lang="en-US"/>
          </a:p>
        </p:txBody>
      </p:sp>
    </p:spTree>
    <p:extLst>
      <p:ext uri="{BB962C8B-B14F-4D97-AF65-F5344CB8AC3E}">
        <p14:creationId xmlns:p14="http://schemas.microsoft.com/office/powerpoint/2010/main" val="2328612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DBP, it uses a </a:t>
            </a:r>
            <a:r>
              <a:rPr lang="en-US" dirty="0" err="1"/>
              <a:t>cutinase</a:t>
            </a:r>
            <a:r>
              <a:rPr lang="en-US" dirty="0"/>
              <a:t> to produce butanol and phthalic acid, and for DEHP it uses enzymes from the B-oxidation of fatty acids for the progressive shortening of the side chains to eventually produce phthalic acid and Acetyl-CoA. But these then both follow the general pathway for benzoate degradation, which is upregulated in these proteomes. </a:t>
            </a:r>
          </a:p>
          <a:p>
            <a:endParaRPr lang="en-US" dirty="0"/>
          </a:p>
          <a:p>
            <a:r>
              <a:rPr lang="en-US" dirty="0"/>
              <a:t>For ATBC, we find that an isocitrate lyase enzyme makes up a huge 25% of the exoproteome in this condition, so we’ve identified a potential mechanism for ATBC degradation for the first time, although its not clear whether this enzyme acts before or after the removal of the side chains, shown in red here. </a:t>
            </a:r>
          </a:p>
        </p:txBody>
      </p:sp>
      <p:sp>
        <p:nvSpPr>
          <p:cNvPr id="4" name="Slide Number Placeholder 3"/>
          <p:cNvSpPr>
            <a:spLocks noGrp="1"/>
          </p:cNvSpPr>
          <p:nvPr>
            <p:ph type="sldNum" sz="quarter" idx="5"/>
          </p:nvPr>
        </p:nvSpPr>
        <p:spPr/>
        <p:txBody>
          <a:bodyPr/>
          <a:lstStyle/>
          <a:p>
            <a:fld id="{B1D0761C-E2C7-5C47-9451-44366CB98F20}" type="slidenum">
              <a:rPr lang="en-US" smtClean="0"/>
              <a:t>15</a:t>
            </a:fld>
            <a:endParaRPr lang="en-US"/>
          </a:p>
        </p:txBody>
      </p:sp>
    </p:spTree>
    <p:extLst>
      <p:ext uri="{BB962C8B-B14F-4D97-AF65-F5344CB8AC3E}">
        <p14:creationId xmlns:p14="http://schemas.microsoft.com/office/powerpoint/2010/main" val="125533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pathway for </a:t>
            </a:r>
            <a:r>
              <a:rPr lang="en-US" dirty="0" err="1"/>
              <a:t>Halomonas</a:t>
            </a:r>
            <a:r>
              <a:rPr lang="en-US" dirty="0"/>
              <a:t> was not so clear..... Even though this bacterium has two pathways for phthalic acid degradation in its genome, </a:t>
            </a:r>
          </a:p>
          <a:p>
            <a:r>
              <a:rPr lang="en-US" dirty="0"/>
              <a:t>We don’t find any of these enzymes in the proteome. It’s really not clear why this is the case, as these genes are not plasmid encoded, and they’re not part of a genomic island. But we do see enzymes for the removal of the side chains, although this bacterium probably uses enzymes from the B-oxidation of fatty acids for both, and we find that different transporters are upregulated with the plasticizers as opposed to the phthalic acid, so this degradation is probably taking place inside the cells. And then we again see isocitrate lyase upregulated in the ATBC treatment. </a:t>
            </a:r>
          </a:p>
        </p:txBody>
      </p:sp>
      <p:sp>
        <p:nvSpPr>
          <p:cNvPr id="4" name="Slide Number Placeholder 3"/>
          <p:cNvSpPr>
            <a:spLocks noGrp="1"/>
          </p:cNvSpPr>
          <p:nvPr>
            <p:ph type="sldNum" sz="quarter" idx="5"/>
          </p:nvPr>
        </p:nvSpPr>
        <p:spPr/>
        <p:txBody>
          <a:bodyPr/>
          <a:lstStyle/>
          <a:p>
            <a:fld id="{B1D0761C-E2C7-5C47-9451-44366CB98F20}" type="slidenum">
              <a:rPr lang="en-US" smtClean="0"/>
              <a:t>16</a:t>
            </a:fld>
            <a:endParaRPr lang="en-US"/>
          </a:p>
        </p:txBody>
      </p:sp>
    </p:spTree>
    <p:extLst>
      <p:ext uri="{BB962C8B-B14F-4D97-AF65-F5344CB8AC3E}">
        <p14:creationId xmlns:p14="http://schemas.microsoft.com/office/powerpoint/2010/main" val="619810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dirty="0">
                <a:solidFill>
                  <a:schemeClr val="bg1"/>
                </a:solidFill>
              </a:rPr>
              <a:t>OK, so to try to sum up what I’ve hopefully shown here, my work on chitin has helped me to understand marine microbial community dynamics, and we saw how if our incubation time is not right, then we won’t see that efficient degrading community. </a:t>
            </a:r>
          </a:p>
          <a:p>
            <a:pPr marL="0" indent="0">
              <a:buFont typeface="Arial" panose="020B0604020202020204" pitchFamily="34" charset="0"/>
              <a:buNone/>
            </a:pPr>
            <a:endParaRPr lang="en-US" sz="1200" b="0" dirty="0">
              <a:solidFill>
                <a:schemeClr val="bg1"/>
              </a:solidFill>
            </a:endParaRPr>
          </a:p>
          <a:p>
            <a:pPr marL="0" indent="0">
              <a:buFont typeface="Arial" panose="020B0604020202020204" pitchFamily="34" charset="0"/>
              <a:buNone/>
            </a:pPr>
            <a:r>
              <a:rPr lang="en-US" sz="1200" b="0" dirty="0">
                <a:solidFill>
                  <a:schemeClr val="bg1"/>
                </a:solidFill>
              </a:rPr>
              <a:t>For PET, we definitely see changes in community structure over time, and some of these are in organisms that are potentially able to degrade PET, but to really determine the pathways that might be used, we need to finish off our proteogenomic analysis of PET degradation with the isolates. </a:t>
            </a:r>
          </a:p>
          <a:p>
            <a:pPr marL="0" indent="0">
              <a:buFont typeface="Arial" panose="020B0604020202020204" pitchFamily="34" charset="0"/>
              <a:buNone/>
            </a:pPr>
            <a:endParaRPr lang="en-US" sz="1200" b="0" dirty="0">
              <a:solidFill>
                <a:schemeClr val="bg1"/>
              </a:solidFill>
            </a:endParaRPr>
          </a:p>
          <a:p>
            <a:pPr marL="0" indent="0">
              <a:buFont typeface="Arial" panose="020B0604020202020204" pitchFamily="34" charset="0"/>
              <a:buNone/>
            </a:pPr>
            <a:r>
              <a:rPr lang="en-US" sz="1200" b="0" dirty="0">
                <a:solidFill>
                  <a:schemeClr val="bg1"/>
                </a:solidFill>
              </a:rPr>
              <a:t>And then, carrying out the </a:t>
            </a:r>
            <a:r>
              <a:rPr lang="en-US" sz="1200" b="0" dirty="0" err="1">
                <a:solidFill>
                  <a:schemeClr val="bg1"/>
                </a:solidFill>
              </a:rPr>
              <a:t>proteogenomics</a:t>
            </a:r>
            <a:r>
              <a:rPr lang="en-US" sz="1200" b="0" dirty="0">
                <a:solidFill>
                  <a:schemeClr val="bg1"/>
                </a:solidFill>
              </a:rPr>
              <a:t> with the plasticizer degrading isolates has allowed me to determine that one bacterium may use multiple mechanisms for degrading similar compounds, and also that having the genetic potential for degradation does not necessarily mean that a bacterium is carrying out these processes. </a:t>
            </a:r>
          </a:p>
          <a:p>
            <a:pPr marL="0" indent="0">
              <a:buFont typeface="Arial" panose="020B0604020202020204" pitchFamily="34" charset="0"/>
              <a:buNone/>
            </a:pPr>
            <a:endParaRPr lang="en-US" sz="1200" b="0" dirty="0">
              <a:solidFill>
                <a:schemeClr val="bg1"/>
              </a:solidFill>
            </a:endParaRPr>
          </a:p>
          <a:p>
            <a:pPr marL="0" indent="0">
              <a:buFont typeface="Arial" panose="020B0604020202020204" pitchFamily="34" charset="0"/>
              <a:buNone/>
            </a:pPr>
            <a:r>
              <a:rPr lang="en-US" sz="1200" b="0" dirty="0">
                <a:solidFill>
                  <a:schemeClr val="bg1"/>
                </a:solidFill>
              </a:rPr>
              <a:t>So to go back to this question: are plastics being degraded? Probably, but in the real world – and in the lab! – this can be extremely slow, not only because these are difficult to degrade, but because microbial ecology and succession actually might slow this down, and we have both biotic and abiotic factors to consider there.</a:t>
            </a:r>
          </a:p>
        </p:txBody>
      </p:sp>
      <p:sp>
        <p:nvSpPr>
          <p:cNvPr id="4" name="Slide Number Placeholder 3"/>
          <p:cNvSpPr>
            <a:spLocks noGrp="1"/>
          </p:cNvSpPr>
          <p:nvPr>
            <p:ph type="sldNum" sz="quarter" idx="5"/>
          </p:nvPr>
        </p:nvSpPr>
        <p:spPr/>
        <p:txBody>
          <a:bodyPr/>
          <a:lstStyle/>
          <a:p>
            <a:fld id="{B1D0761C-E2C7-5C47-9451-44366CB98F20}" type="slidenum">
              <a:rPr lang="en-US" smtClean="0"/>
              <a:t>17</a:t>
            </a:fld>
            <a:endParaRPr lang="en-US"/>
          </a:p>
        </p:txBody>
      </p:sp>
    </p:spTree>
    <p:extLst>
      <p:ext uri="{BB962C8B-B14F-4D97-AF65-F5344CB8AC3E}">
        <p14:creationId xmlns:p14="http://schemas.microsoft.com/office/powerpoint/2010/main" val="51781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I’d just like to thank my supervisors and my group, and of course you for listening.</a:t>
            </a:r>
          </a:p>
        </p:txBody>
      </p:sp>
      <p:sp>
        <p:nvSpPr>
          <p:cNvPr id="4" name="Slide Number Placeholder 3"/>
          <p:cNvSpPr>
            <a:spLocks noGrp="1"/>
          </p:cNvSpPr>
          <p:nvPr>
            <p:ph type="sldNum" sz="quarter" idx="5"/>
          </p:nvPr>
        </p:nvSpPr>
        <p:spPr/>
        <p:txBody>
          <a:bodyPr/>
          <a:lstStyle/>
          <a:p>
            <a:fld id="{B1D0761C-E2C7-5C47-9451-44366CB98F20}" type="slidenum">
              <a:rPr lang="en-US" smtClean="0"/>
              <a:t>18</a:t>
            </a:fld>
            <a:endParaRPr lang="en-US"/>
          </a:p>
        </p:txBody>
      </p:sp>
    </p:spTree>
    <p:extLst>
      <p:ext uri="{BB962C8B-B14F-4D97-AF65-F5344CB8AC3E}">
        <p14:creationId xmlns:p14="http://schemas.microsoft.com/office/powerpoint/2010/main" val="1307927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
        <p:nvSpPr>
          <p:cNvPr id="4" name="Slide Number Placeholder 3"/>
          <p:cNvSpPr>
            <a:spLocks noGrp="1"/>
          </p:cNvSpPr>
          <p:nvPr>
            <p:ph type="sldNum" sz="quarter" idx="5"/>
          </p:nvPr>
        </p:nvSpPr>
        <p:spPr/>
        <p:txBody>
          <a:bodyPr/>
          <a:lstStyle/>
          <a:p>
            <a:fld id="{B1D0761C-E2C7-5C47-9451-44366CB98F20}" type="slidenum">
              <a:rPr lang="en-US" smtClean="0"/>
              <a:t>19</a:t>
            </a:fld>
            <a:endParaRPr lang="en-US"/>
          </a:p>
        </p:txBody>
      </p:sp>
    </p:spTree>
    <p:extLst>
      <p:ext uri="{BB962C8B-B14F-4D97-AF65-F5344CB8AC3E}">
        <p14:creationId xmlns:p14="http://schemas.microsoft.com/office/powerpoint/2010/main" val="421560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you all know, but the ocean is now full of plastics, and, as we often hear, these could take “hundreds of years to break down”, and so increasingly people are looking to the microbes, and therefore biodegradation of plastics, to find a solution to this problem. </a:t>
            </a:r>
          </a:p>
        </p:txBody>
      </p:sp>
      <p:sp>
        <p:nvSpPr>
          <p:cNvPr id="4" name="Slide Number Placeholder 3"/>
          <p:cNvSpPr>
            <a:spLocks noGrp="1"/>
          </p:cNvSpPr>
          <p:nvPr>
            <p:ph type="sldNum" sz="quarter" idx="5"/>
          </p:nvPr>
        </p:nvSpPr>
        <p:spPr/>
        <p:txBody>
          <a:bodyPr/>
          <a:lstStyle/>
          <a:p>
            <a:fld id="{B1D0761C-E2C7-5C47-9451-44366CB98F20}" type="slidenum">
              <a:rPr lang="en-US" smtClean="0"/>
              <a:t>2</a:t>
            </a:fld>
            <a:endParaRPr lang="en-US"/>
          </a:p>
        </p:txBody>
      </p:sp>
    </p:spTree>
    <p:extLst>
      <p:ext uri="{BB962C8B-B14F-4D97-AF65-F5344CB8AC3E}">
        <p14:creationId xmlns:p14="http://schemas.microsoft.com/office/powerpoint/2010/main" val="1963876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Several studies have now found terrestrial microorganisms that degrade plastics, but what we want to know is what happens to a plastic bottle like this one in the marine environment? Is it being degraded, and if so, who is degrading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main objectives of my PhD were therefore to gain a fundamental understanding of marine microbial communities, to determine whether plastics are being degraded, and whether the contaminants and additives of plastics are being degraded. </a:t>
            </a:r>
          </a:p>
        </p:txBody>
      </p:sp>
      <p:sp>
        <p:nvSpPr>
          <p:cNvPr id="4" name="Slide Number Placeholder 3"/>
          <p:cNvSpPr>
            <a:spLocks noGrp="1"/>
          </p:cNvSpPr>
          <p:nvPr>
            <p:ph type="sldNum" sz="quarter" idx="5"/>
          </p:nvPr>
        </p:nvSpPr>
        <p:spPr/>
        <p:txBody>
          <a:bodyPr/>
          <a:lstStyle/>
          <a:p>
            <a:fld id="{B1D0761C-E2C7-5C47-9451-44366CB98F20}" type="slidenum">
              <a:rPr lang="en-US" smtClean="0"/>
              <a:t>3</a:t>
            </a:fld>
            <a:endParaRPr lang="en-US"/>
          </a:p>
        </p:txBody>
      </p:sp>
    </p:spTree>
    <p:extLst>
      <p:ext uri="{BB962C8B-B14F-4D97-AF65-F5344CB8AC3E}">
        <p14:creationId xmlns:p14="http://schemas.microsoft.com/office/powerpoint/2010/main" val="2117056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I look for degradation of polymers like plastics? In order to do that, we first needed to have a more labile polymer to understand degradation – chitin, and in this first part, we learnt a lot. So basically, before I looked at the incredibly challenging to degrade plastics, I needed to have some idea of what I might be looking for, and when I would be looking for plastic-specific groups, so I looked at microbial community succession on chitin.</a:t>
            </a:r>
          </a:p>
          <a:p>
            <a:endParaRPr lang="en-US" dirty="0"/>
          </a:p>
          <a:p>
            <a:r>
              <a:rPr lang="en-US" dirty="0"/>
              <a:t>Chitin is the most abundant natural polymer in the oceans, it makes up the shells of organisms like crabs and shrimps, and, most importantly for us, its readily degraded by marine microbes and the enzymes used for this are already well characterised. </a:t>
            </a:r>
          </a:p>
          <a:p>
            <a:endParaRPr lang="en-US" dirty="0"/>
          </a:p>
          <a:p>
            <a:r>
              <a:rPr lang="en-US" dirty="0"/>
              <a:t>We looked at the microbial community succession across 4 days of incubation, and found distinct patterns in the abundances of different organisms. We looked at the 16S and 18S rRNA gene communities, broadly speaking for the prokaryotes and eukaryotes, respectively, and here we're looking at the relative abundance of these organisms. </a:t>
            </a:r>
          </a:p>
          <a:p>
            <a:endParaRPr lang="en-US" dirty="0"/>
          </a:p>
          <a:p>
            <a:r>
              <a:rPr lang="en-US" dirty="0"/>
              <a:t>So for the 16S we see a peak in the abundance of these two organisms on the second day, when enzymes to degrade chitin also peaked, and then we see a decline, and at the same time, in the 18S community, we see a huge increase in these two organisms – bactivorous marine flagellates, or grazers. </a:t>
            </a:r>
          </a:p>
          <a:p>
            <a:endParaRPr lang="en-US" dirty="0"/>
          </a:p>
          <a:p>
            <a:r>
              <a:rPr lang="en-US" dirty="0"/>
              <a:t>Obviously there’s a lot more that I found out than this, but the take home is...</a:t>
            </a:r>
          </a:p>
        </p:txBody>
      </p:sp>
      <p:sp>
        <p:nvSpPr>
          <p:cNvPr id="4" name="Slide Number Placeholder 3"/>
          <p:cNvSpPr>
            <a:spLocks noGrp="1"/>
          </p:cNvSpPr>
          <p:nvPr>
            <p:ph type="sldNum" sz="quarter" idx="5"/>
          </p:nvPr>
        </p:nvSpPr>
        <p:spPr/>
        <p:txBody>
          <a:bodyPr/>
          <a:lstStyle/>
          <a:p>
            <a:fld id="{B1D0761C-E2C7-5C47-9451-44366CB98F20}" type="slidenum">
              <a:rPr lang="en-US" smtClean="0"/>
              <a:t>4</a:t>
            </a:fld>
            <a:endParaRPr lang="en-US"/>
          </a:p>
        </p:txBody>
      </p:sp>
    </p:spTree>
    <p:extLst>
      <p:ext uri="{BB962C8B-B14F-4D97-AF65-F5344CB8AC3E}">
        <p14:creationId xmlns:p14="http://schemas.microsoft.com/office/powerpoint/2010/main" val="177770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findings from chitin actually fit nicely with what we know about microbial community ecology – we often see an initial colonization phase – characterised by an abundance of organisms that are just good at attaching to particles, then we see a selection phase, characterised by high abundances of organisms that are actually able to degrade, and then a succession phase, where these degraders are overtaken by cheaters, grazers and viruses. So these cheaters would be organisms that can’t degrade themselves, but benefit from those that do by utilizing the sub-products of degradation. </a:t>
            </a:r>
          </a:p>
          <a:p>
            <a:endParaRPr lang="en-US" dirty="0"/>
          </a:p>
          <a:p>
            <a:r>
              <a:rPr lang="en-US" dirty="0"/>
              <a:t>OK, so this told me about microbial community ecology, and showed me that if I wanted an efficient degrading community then we really needed to be looking at the right time, but for the second part of my PhD</a:t>
            </a:r>
          </a:p>
        </p:txBody>
      </p:sp>
      <p:sp>
        <p:nvSpPr>
          <p:cNvPr id="4" name="Slide Number Placeholder 3"/>
          <p:cNvSpPr>
            <a:spLocks noGrp="1"/>
          </p:cNvSpPr>
          <p:nvPr>
            <p:ph type="sldNum" sz="quarter" idx="5"/>
          </p:nvPr>
        </p:nvSpPr>
        <p:spPr/>
        <p:txBody>
          <a:bodyPr/>
          <a:lstStyle/>
          <a:p>
            <a:fld id="{B1D0761C-E2C7-5C47-9451-44366CB98F20}" type="slidenum">
              <a:rPr lang="en-US" smtClean="0"/>
              <a:t>5</a:t>
            </a:fld>
            <a:endParaRPr lang="en-US"/>
          </a:p>
        </p:txBody>
      </p:sp>
    </p:spTree>
    <p:extLst>
      <p:ext uri="{BB962C8B-B14F-4D97-AF65-F5344CB8AC3E}">
        <p14:creationId xmlns:p14="http://schemas.microsoft.com/office/powerpoint/2010/main" val="623211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apply this knowledge from chitin to how microbial communities degrade something like this PET bottle. So instead of 4 days, here we characterised the microbial community across 6 weeks, and here I’m looking at only the 16S rRNA gene community. Commercial PET is very challenging to degrade, but we see a clear differentiation of communities with clear changes. </a:t>
            </a:r>
          </a:p>
          <a:p>
            <a:endParaRPr lang="en-US" dirty="0"/>
          </a:p>
          <a:p>
            <a:r>
              <a:rPr lang="en-US" dirty="0"/>
              <a:t>Now, I just want to give you a quick overview here, so please don’t look at this in too much detail. So this is an nMDS plot, so points that are close together are similar communities. So I first removed the inoculum from plastics that I collected from the beach, and that’s these points up here. Over here we have BHET – which is the PET monomer and is semi-soluble, so therefore much easier to degrade. And then over here we have low crystallinity PET – so crystallinity basically just refers to how tightly packed the chains of the polymer are, and it being low crystallinity means that the chains are more easily accessible for microbial attack. And then we have everything else here, including my no carbon control. </a:t>
            </a:r>
          </a:p>
          <a:p>
            <a:endParaRPr lang="en-US" dirty="0"/>
          </a:p>
          <a:p>
            <a:r>
              <a:rPr lang="en-US" dirty="0"/>
              <a:t>Measuring actual growth of biofilms is really challenging, so I am kind of assuming that the reason these are similar to the no carbon, is that they actually just aren’t growing very much, and I therefore decided to focus on the low crystallinity going forwards. </a:t>
            </a:r>
          </a:p>
        </p:txBody>
      </p:sp>
      <p:sp>
        <p:nvSpPr>
          <p:cNvPr id="4" name="Slide Number Placeholder 3"/>
          <p:cNvSpPr>
            <a:spLocks noGrp="1"/>
          </p:cNvSpPr>
          <p:nvPr>
            <p:ph type="sldNum" sz="quarter" idx="5"/>
          </p:nvPr>
        </p:nvSpPr>
        <p:spPr/>
        <p:txBody>
          <a:bodyPr/>
          <a:lstStyle/>
          <a:p>
            <a:fld id="{B1D0761C-E2C7-5C47-9451-44366CB98F20}" type="slidenum">
              <a:rPr lang="en-US" smtClean="0"/>
              <a:t>6</a:t>
            </a:fld>
            <a:endParaRPr lang="en-US"/>
          </a:p>
        </p:txBody>
      </p:sp>
    </p:spTree>
    <p:extLst>
      <p:ext uri="{BB962C8B-B14F-4D97-AF65-F5344CB8AC3E}">
        <p14:creationId xmlns:p14="http://schemas.microsoft.com/office/powerpoint/2010/main" val="1872171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community analysis, we can see some bacteria that decrease in abundance over time, and that these are then overtaken by things like Bacillus and </a:t>
            </a:r>
            <a:r>
              <a:rPr lang="en-US" dirty="0" err="1"/>
              <a:t>Alcanivorax</a:t>
            </a:r>
            <a:r>
              <a:rPr lang="en-US" dirty="0"/>
              <a:t>, that are characterised as degraders. </a:t>
            </a:r>
          </a:p>
          <a:p>
            <a:endParaRPr lang="en-US" dirty="0"/>
          </a:p>
          <a:p>
            <a:r>
              <a:rPr lang="en-US" dirty="0"/>
              <a:t>BUT the only way to really </a:t>
            </a:r>
            <a:r>
              <a:rPr lang="en-US" dirty="0" err="1"/>
              <a:t>characterise</a:t>
            </a:r>
            <a:r>
              <a:rPr lang="en-US" dirty="0"/>
              <a:t> the molecular pathways involved in degrading plastics is to isolate these and then carry out a detailed analysis of these isolates. </a:t>
            </a:r>
          </a:p>
        </p:txBody>
      </p:sp>
      <p:sp>
        <p:nvSpPr>
          <p:cNvPr id="4" name="Slide Number Placeholder 3"/>
          <p:cNvSpPr>
            <a:spLocks noGrp="1"/>
          </p:cNvSpPr>
          <p:nvPr>
            <p:ph type="sldNum" sz="quarter" idx="5"/>
          </p:nvPr>
        </p:nvSpPr>
        <p:spPr/>
        <p:txBody>
          <a:bodyPr/>
          <a:lstStyle/>
          <a:p>
            <a:fld id="{B1D0761C-E2C7-5C47-9451-44366CB98F20}" type="slidenum">
              <a:rPr lang="en-US" smtClean="0"/>
              <a:t>7</a:t>
            </a:fld>
            <a:endParaRPr lang="en-US"/>
          </a:p>
        </p:txBody>
      </p:sp>
    </p:spTree>
    <p:extLst>
      <p:ext uri="{BB962C8B-B14F-4D97-AF65-F5344CB8AC3E}">
        <p14:creationId xmlns:p14="http://schemas.microsoft.com/office/powerpoint/2010/main" val="348665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the pathway for PET degradation has been determined for bacteria on land, and we want to try and identify the enzymes capable for things like this in the ocean. So, the PET polymer chains are broken to produce MHET, which you’ll see is very structurally similar to BHET, that I used as a substrate for my succession experiment, and then this is further hydrolysed to terephthalic acid and ethylene glycol, both of which are readily used as carbon sources. </a:t>
            </a:r>
          </a:p>
        </p:txBody>
      </p:sp>
      <p:sp>
        <p:nvSpPr>
          <p:cNvPr id="4" name="Slide Number Placeholder 3"/>
          <p:cNvSpPr>
            <a:spLocks noGrp="1"/>
          </p:cNvSpPr>
          <p:nvPr>
            <p:ph type="sldNum" sz="quarter" idx="5"/>
          </p:nvPr>
        </p:nvSpPr>
        <p:spPr/>
        <p:txBody>
          <a:bodyPr/>
          <a:lstStyle/>
          <a:p>
            <a:fld id="{B1D0761C-E2C7-5C47-9451-44366CB98F20}" type="slidenum">
              <a:rPr lang="en-US" smtClean="0"/>
              <a:t>8</a:t>
            </a:fld>
            <a:endParaRPr lang="en-US"/>
          </a:p>
        </p:txBody>
      </p:sp>
    </p:spTree>
    <p:extLst>
      <p:ext uri="{BB962C8B-B14F-4D97-AF65-F5344CB8AC3E}">
        <p14:creationId xmlns:p14="http://schemas.microsoft.com/office/powerpoint/2010/main" val="1247689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how microbes degrade plastics, we enriched, isolated, and now we’re trying to </a:t>
            </a:r>
            <a:r>
              <a:rPr lang="en-US" dirty="0" err="1"/>
              <a:t>characterise</a:t>
            </a:r>
            <a:r>
              <a:rPr lang="en-US" dirty="0"/>
              <a:t> how these organisms degrade, and that’s the last thing I need to do before I finish my PhD. So, I isolated a series of organisms, and two that showed potential and good growth with our PET monomer, BHET, were these two, </a:t>
            </a:r>
            <a:r>
              <a:rPr lang="en-US" dirty="0" err="1"/>
              <a:t>Thioclava</a:t>
            </a:r>
            <a:r>
              <a:rPr lang="en-US" dirty="0"/>
              <a:t> and Bacillus. </a:t>
            </a:r>
          </a:p>
          <a:p>
            <a:endParaRPr lang="en-US" dirty="0"/>
          </a:p>
          <a:p>
            <a:r>
              <a:rPr lang="en-US" dirty="0"/>
              <a:t>Many studies often lack the actual pathway that is used for degradation, and through a detailed proteogenomic characterisation of these two bacteria, we hope to determine that. So we’ve sequenced their genomes, and carried out proteomics when they were grown with a range of different substrates and PET degradation intermediates. I got this data last week, so now I just need to go through it and hopefully identify the pathways used by marine bacteria for PET degradation. </a:t>
            </a:r>
          </a:p>
        </p:txBody>
      </p:sp>
      <p:sp>
        <p:nvSpPr>
          <p:cNvPr id="4" name="Slide Number Placeholder 3"/>
          <p:cNvSpPr>
            <a:spLocks noGrp="1"/>
          </p:cNvSpPr>
          <p:nvPr>
            <p:ph type="sldNum" sz="quarter" idx="5"/>
          </p:nvPr>
        </p:nvSpPr>
        <p:spPr/>
        <p:txBody>
          <a:bodyPr/>
          <a:lstStyle/>
          <a:p>
            <a:fld id="{B1D0761C-E2C7-5C47-9451-44366CB98F20}" type="slidenum">
              <a:rPr lang="en-US" smtClean="0"/>
              <a:t>9</a:t>
            </a:fld>
            <a:endParaRPr lang="en-US"/>
          </a:p>
        </p:txBody>
      </p:sp>
    </p:spTree>
    <p:extLst>
      <p:ext uri="{BB962C8B-B14F-4D97-AF65-F5344CB8AC3E}">
        <p14:creationId xmlns:p14="http://schemas.microsoft.com/office/powerpoint/2010/main" val="3902459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1ABF-EFDE-4A42-80C0-D9B36D856D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C3EFD0-B988-F544-954C-4F016C4EDB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D7A6FB-BA63-7643-8264-91B3ECB328A6}"/>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5" name="Footer Placeholder 4">
            <a:extLst>
              <a:ext uri="{FF2B5EF4-FFF2-40B4-BE49-F238E27FC236}">
                <a16:creationId xmlns:a16="http://schemas.microsoft.com/office/drawing/2014/main" id="{ED6F7222-76FD-3548-9A25-D79CF5E0A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3165B4-0E32-B54C-9BE0-A9965BA67C90}"/>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82062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4A57-C077-2744-856B-FB20B0901D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8C04AA-BEC4-4D41-8EEA-A650A2A8B9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CF4A7A-D1F0-B740-814B-31A6FBB9FA41}"/>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5" name="Footer Placeholder 4">
            <a:extLst>
              <a:ext uri="{FF2B5EF4-FFF2-40B4-BE49-F238E27FC236}">
                <a16:creationId xmlns:a16="http://schemas.microsoft.com/office/drawing/2014/main" id="{D18A37AE-67EC-4C46-9198-9262832EC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718E3-C4C3-3A4A-B3DC-A4347BB47A12}"/>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3434582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FAAA07-7DC5-E94B-BFB3-894C106AFA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0B0CCB-38E7-2348-83E6-71B8C07B07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126A1-4EA6-3A4F-B900-33A6DB60C680}"/>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5" name="Footer Placeholder 4">
            <a:extLst>
              <a:ext uri="{FF2B5EF4-FFF2-40B4-BE49-F238E27FC236}">
                <a16:creationId xmlns:a16="http://schemas.microsoft.com/office/drawing/2014/main" id="{719F1A9A-0ED3-2D42-99FA-88A0B663D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A872D0-59C1-B44C-B6AB-62990412F6CF}"/>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2393765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6DB38-CF0C-EC42-A3F5-E36A8858E1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7994F4-704E-8B40-B0AA-7FA6FC7C92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34817-311C-A04A-95A9-4785715073A4}"/>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5" name="Footer Placeholder 4">
            <a:extLst>
              <a:ext uri="{FF2B5EF4-FFF2-40B4-BE49-F238E27FC236}">
                <a16:creationId xmlns:a16="http://schemas.microsoft.com/office/drawing/2014/main" id="{CF07E332-7EFB-2B40-B108-683DCDA8D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674E8-17E0-354C-8CE2-BA1C7F1CC514}"/>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321235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45E60-FA17-2044-B4E2-D7B118C7F0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AAE454-50E1-AE4D-8D24-6C67D1245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43FA43-9B5E-E84B-B519-8AC3519FC233}"/>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5" name="Footer Placeholder 4">
            <a:extLst>
              <a:ext uri="{FF2B5EF4-FFF2-40B4-BE49-F238E27FC236}">
                <a16:creationId xmlns:a16="http://schemas.microsoft.com/office/drawing/2014/main" id="{89DFD0EF-E87E-B944-A030-35B8365D8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D2701-9AB1-5340-9FC9-4ACECE158865}"/>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250769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39817-FE6D-304D-96CC-E3C8DFCCB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67A69E-45BC-F84C-8D64-EE04AE29A7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4033CD-EA6F-DA4A-9B5A-E383ED0DB5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69CE30-75A4-4C4F-BF90-6059A7973FD9}"/>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6" name="Footer Placeholder 5">
            <a:extLst>
              <a:ext uri="{FF2B5EF4-FFF2-40B4-BE49-F238E27FC236}">
                <a16:creationId xmlns:a16="http://schemas.microsoft.com/office/drawing/2014/main" id="{F7B7391C-0505-4643-919F-4E536B218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983EF8-B823-7F46-A74F-12EE763E26A3}"/>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1193130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9685-CEBF-E64F-8E02-C6B6D38E9F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F6602-BD43-B641-83C0-18B2E1DD29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744E3-C450-CC40-8F8D-207C855CAB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8EBE3B-E3E5-4C4E-8FB8-CE34A9A79E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2942DB-4999-F847-927A-6F9FB7C0EE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287E90-2E5D-0845-84C7-F1F53622162F}"/>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8" name="Footer Placeholder 7">
            <a:extLst>
              <a:ext uri="{FF2B5EF4-FFF2-40B4-BE49-F238E27FC236}">
                <a16:creationId xmlns:a16="http://schemas.microsoft.com/office/drawing/2014/main" id="{C50106AD-A5AE-4145-AD8A-A18F978B48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F26DAB-A500-704A-AA28-7D6DD29187F6}"/>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1971686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3E61-2DC7-AF46-A5F5-EAF63B81F1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E03FB2-645A-C747-95A7-8B451BA0A027}"/>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4" name="Footer Placeholder 3">
            <a:extLst>
              <a:ext uri="{FF2B5EF4-FFF2-40B4-BE49-F238E27FC236}">
                <a16:creationId xmlns:a16="http://schemas.microsoft.com/office/drawing/2014/main" id="{44B881AF-8E02-6549-AA21-7804AD2C65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FB479A-3A92-E147-BB5C-1352B315D9AD}"/>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145049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AC4ACD-A84D-5240-8C54-BFF826E03C01}"/>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3" name="Footer Placeholder 2">
            <a:extLst>
              <a:ext uri="{FF2B5EF4-FFF2-40B4-BE49-F238E27FC236}">
                <a16:creationId xmlns:a16="http://schemas.microsoft.com/office/drawing/2014/main" id="{5EADB3EE-615E-5744-AA39-B859EFCC3B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5901AF-8A90-A34B-8F33-4FDE3305EC6B}"/>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327053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4BD-3EEE-964C-A8B3-DA3DF9AF0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219C9F-4BC8-F542-A653-C0E75A0F0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B04050-6E65-C843-9E40-05C28C3AA9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A9A73-3277-2F45-9B38-96A39CC21FF5}"/>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6" name="Footer Placeholder 5">
            <a:extLst>
              <a:ext uri="{FF2B5EF4-FFF2-40B4-BE49-F238E27FC236}">
                <a16:creationId xmlns:a16="http://schemas.microsoft.com/office/drawing/2014/main" id="{FBB7EFC0-B0AE-F049-AB73-DA94F248D2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68E2D-3B04-4645-943D-4A5E26966A34}"/>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4113732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8A02-9ACA-B54E-8248-7DC8C2C10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D89472-E909-AA4A-98B6-57277DED9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DE15E-2D02-D24B-8684-65D9F8689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84C724-C361-DE47-834C-497621606BCC}"/>
              </a:ext>
            </a:extLst>
          </p:cNvPr>
          <p:cNvSpPr>
            <a:spLocks noGrp="1"/>
          </p:cNvSpPr>
          <p:nvPr>
            <p:ph type="dt" sz="half" idx="10"/>
          </p:nvPr>
        </p:nvSpPr>
        <p:spPr/>
        <p:txBody>
          <a:bodyPr/>
          <a:lstStyle/>
          <a:p>
            <a:fld id="{4C91B000-485E-964B-810A-CB448EAA8A24}" type="datetimeFigureOut">
              <a:rPr lang="en-US" smtClean="0"/>
              <a:t>5/7/20</a:t>
            </a:fld>
            <a:endParaRPr lang="en-US"/>
          </a:p>
        </p:txBody>
      </p:sp>
      <p:sp>
        <p:nvSpPr>
          <p:cNvPr id="6" name="Footer Placeholder 5">
            <a:extLst>
              <a:ext uri="{FF2B5EF4-FFF2-40B4-BE49-F238E27FC236}">
                <a16:creationId xmlns:a16="http://schemas.microsoft.com/office/drawing/2014/main" id="{F466C350-6E74-994B-9B28-9AC8A3240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A0A66-097E-8948-AB3F-66A345C981B5}"/>
              </a:ext>
            </a:extLst>
          </p:cNvPr>
          <p:cNvSpPr>
            <a:spLocks noGrp="1"/>
          </p:cNvSpPr>
          <p:nvPr>
            <p:ph type="sldNum" sz="quarter" idx="12"/>
          </p:nvPr>
        </p:nvSpPr>
        <p:spPr/>
        <p:txBody>
          <a:bodyPr/>
          <a:lstStyle/>
          <a:p>
            <a:fld id="{1364372C-27B1-604D-85BE-85E9B3A570C8}" type="slidenum">
              <a:rPr lang="en-US" smtClean="0"/>
              <a:t>‹#›</a:t>
            </a:fld>
            <a:endParaRPr lang="en-US"/>
          </a:p>
        </p:txBody>
      </p:sp>
    </p:spTree>
    <p:extLst>
      <p:ext uri="{BB962C8B-B14F-4D97-AF65-F5344CB8AC3E}">
        <p14:creationId xmlns:p14="http://schemas.microsoft.com/office/powerpoint/2010/main" val="2779646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1C22A-74C0-124D-9430-826BB9899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41DCD8-B5A7-A34E-8181-CF14390897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121C9-0400-9B42-9CE7-7F5FDAC411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91B000-485E-964B-810A-CB448EAA8A24}" type="datetimeFigureOut">
              <a:rPr lang="en-US" smtClean="0"/>
              <a:t>5/7/20</a:t>
            </a:fld>
            <a:endParaRPr lang="en-US"/>
          </a:p>
        </p:txBody>
      </p:sp>
      <p:sp>
        <p:nvSpPr>
          <p:cNvPr id="5" name="Footer Placeholder 4">
            <a:extLst>
              <a:ext uri="{FF2B5EF4-FFF2-40B4-BE49-F238E27FC236}">
                <a16:creationId xmlns:a16="http://schemas.microsoft.com/office/drawing/2014/main" id="{EC2AFFD1-9885-4844-B042-15F484C3A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24B645-9FA5-FE4B-82AA-A1E2E3B77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4372C-27B1-604D-85BE-85E9B3A570C8}" type="slidenum">
              <a:rPr lang="en-US" smtClean="0"/>
              <a:t>‹#›</a:t>
            </a:fld>
            <a:endParaRPr lang="en-US"/>
          </a:p>
        </p:txBody>
      </p:sp>
    </p:spTree>
    <p:extLst>
      <p:ext uri="{BB962C8B-B14F-4D97-AF65-F5344CB8AC3E}">
        <p14:creationId xmlns:p14="http://schemas.microsoft.com/office/powerpoint/2010/main" val="2982148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6.tiff"/></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tiff"/><Relationship Id="rId7" Type="http://schemas.openxmlformats.org/officeDocument/2006/relationships/image" Target="../media/image40.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15.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1.png"/><Relationship Id="rId7" Type="http://schemas.openxmlformats.org/officeDocument/2006/relationships/image" Target="../media/image48.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image" Target="../media/image50.emf"/></Relationships>
</file>

<file path=ppt/slides/_rels/slide14.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1.png"/><Relationship Id="rId7"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50.emf"/></Relationships>
</file>

<file path=ppt/slides/_rels/slide15.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46.emf"/><Relationship Id="rId3" Type="http://schemas.openxmlformats.org/officeDocument/2006/relationships/image" Target="../media/image1.png"/><Relationship Id="rId7" Type="http://schemas.openxmlformats.org/officeDocument/2006/relationships/image" Target="../media/image54.emf"/><Relationship Id="rId12" Type="http://schemas.openxmlformats.org/officeDocument/2006/relationships/image" Target="../media/image45.emf"/><Relationship Id="rId2" Type="http://schemas.openxmlformats.org/officeDocument/2006/relationships/notesSlide" Target="../notesSlides/notesSlide15.xml"/><Relationship Id="rId16" Type="http://schemas.openxmlformats.org/officeDocument/2006/relationships/image" Target="../media/image48.emf"/><Relationship Id="rId1" Type="http://schemas.openxmlformats.org/officeDocument/2006/relationships/slideLayout" Target="../slideLayouts/slideLayout1.xml"/><Relationship Id="rId6" Type="http://schemas.openxmlformats.org/officeDocument/2006/relationships/image" Target="../media/image53.emf"/><Relationship Id="rId11" Type="http://schemas.openxmlformats.org/officeDocument/2006/relationships/image" Target="../media/image57.emf"/><Relationship Id="rId5" Type="http://schemas.openxmlformats.org/officeDocument/2006/relationships/image" Target="../media/image52.emf"/><Relationship Id="rId15" Type="http://schemas.openxmlformats.org/officeDocument/2006/relationships/image" Target="../media/image47.emf"/><Relationship Id="rId10" Type="http://schemas.openxmlformats.org/officeDocument/2006/relationships/image" Target="../media/image56.emf"/><Relationship Id="rId4" Type="http://schemas.openxmlformats.org/officeDocument/2006/relationships/image" Target="../media/image50.emf"/><Relationship Id="rId9" Type="http://schemas.openxmlformats.org/officeDocument/2006/relationships/image" Target="../media/image47.png"/><Relationship Id="rId14" Type="http://schemas.openxmlformats.org/officeDocument/2006/relationships/image" Target="../media/image58.emf"/></Relationships>
</file>

<file path=ppt/slides/_rels/slide16.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1.png"/><Relationship Id="rId7" Type="http://schemas.openxmlformats.org/officeDocument/2006/relationships/image" Target="../media/image46.emf"/><Relationship Id="rId12" Type="http://schemas.openxmlformats.org/officeDocument/2006/relationships/image" Target="../media/image55.em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5.emf"/><Relationship Id="rId11" Type="http://schemas.openxmlformats.org/officeDocument/2006/relationships/image" Target="../media/image60.emf"/><Relationship Id="rId5" Type="http://schemas.openxmlformats.org/officeDocument/2006/relationships/image" Target="../media/image59.png"/><Relationship Id="rId10" Type="http://schemas.openxmlformats.org/officeDocument/2006/relationships/image" Target="../media/image60.png"/><Relationship Id="rId4" Type="http://schemas.openxmlformats.org/officeDocument/2006/relationships/image" Target="../media/image51.emf"/><Relationship Id="rId9" Type="http://schemas.openxmlformats.org/officeDocument/2006/relationships/image" Target="../media/image48.emf"/></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jpeg"/><Relationship Id="rId4" Type="http://schemas.openxmlformats.org/officeDocument/2006/relationships/image" Target="../media/image36.tif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3.tiff"/><Relationship Id="rId5" Type="http://schemas.openxmlformats.org/officeDocument/2006/relationships/image" Target="../media/image2.tiff"/><Relationship Id="rId4" Type="http://schemas.openxmlformats.org/officeDocument/2006/relationships/image" Target="../media/image62.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jpeg"/><Relationship Id="rId10" Type="http://schemas.openxmlformats.org/officeDocument/2006/relationships/image" Target="../media/image11.png"/><Relationship Id="rId4" Type="http://schemas.openxmlformats.org/officeDocument/2006/relationships/image" Target="../media/image6.tiff"/><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tiff"/></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r="5776" b="26097"/>
          <a:stretch/>
        </p:blipFill>
        <p:spPr>
          <a:xfrm>
            <a:off x="1" y="1"/>
            <a:ext cx="12192000" cy="6858000"/>
          </a:xfrm>
          <a:prstGeom prst="rect">
            <a:avLst/>
          </a:prstGeom>
          <a:ln w="41275">
            <a:noFill/>
          </a:ln>
        </p:spPr>
      </p:pic>
      <p:sp>
        <p:nvSpPr>
          <p:cNvPr id="2" name="Title 1">
            <a:extLst>
              <a:ext uri="{FF2B5EF4-FFF2-40B4-BE49-F238E27FC236}">
                <a16:creationId xmlns:a16="http://schemas.microsoft.com/office/drawing/2014/main" id="{884B789D-BE78-F54C-A131-4C5695B7BA3F}"/>
              </a:ext>
            </a:extLst>
          </p:cNvPr>
          <p:cNvSpPr>
            <a:spLocks noGrp="1"/>
          </p:cNvSpPr>
          <p:nvPr>
            <p:ph type="ctrTitle"/>
          </p:nvPr>
        </p:nvSpPr>
        <p:spPr>
          <a:xfrm>
            <a:off x="438539" y="1079112"/>
            <a:ext cx="11314922" cy="2387600"/>
          </a:xfrm>
          <a:solidFill>
            <a:schemeClr val="tx1">
              <a:alpha val="30000"/>
            </a:schemeClr>
          </a:solidFill>
          <a:effectLst>
            <a:softEdge rad="127000"/>
          </a:effectLst>
        </p:spPr>
        <p:txBody>
          <a:bodyPr>
            <a:noAutofit/>
          </a:bodyPr>
          <a:lstStyle/>
          <a:p>
            <a:r>
              <a:rPr lang="en-US" sz="7200" b="1" dirty="0">
                <a:solidFill>
                  <a:schemeClr val="bg1"/>
                </a:solidFill>
                <a:latin typeface="+mn-lt"/>
              </a:rPr>
              <a:t>Food or a free ride? </a:t>
            </a:r>
            <a:br>
              <a:rPr lang="en-US" sz="7200" b="1" dirty="0">
                <a:solidFill>
                  <a:schemeClr val="bg1"/>
                </a:solidFill>
                <a:latin typeface="+mn-lt"/>
              </a:rPr>
            </a:br>
            <a:r>
              <a:rPr lang="en-US" sz="4400" dirty="0">
                <a:solidFill>
                  <a:schemeClr val="bg2">
                    <a:lumMod val="90000"/>
                  </a:schemeClr>
                </a:solidFill>
                <a:latin typeface="+mn-lt"/>
              </a:rPr>
              <a:t>The ability of a marine microbial community to degrade plastics</a:t>
            </a:r>
            <a:endParaRPr lang="en-US" sz="7200" dirty="0">
              <a:solidFill>
                <a:schemeClr val="bg2">
                  <a:lumMod val="90000"/>
                </a:schemeClr>
              </a:solidFill>
              <a:latin typeface="+mn-lt"/>
            </a:endParaRPr>
          </a:p>
        </p:txBody>
      </p:sp>
      <p:pic>
        <p:nvPicPr>
          <p:cNvPr id="6" name="Picture 5">
            <a:extLst>
              <a:ext uri="{FF2B5EF4-FFF2-40B4-BE49-F238E27FC236}">
                <a16:creationId xmlns:a16="http://schemas.microsoft.com/office/drawing/2014/main" id="{F225BAF5-65CA-B74D-9950-B210018AC394}"/>
              </a:ext>
            </a:extLst>
          </p:cNvPr>
          <p:cNvPicPr>
            <a:picLocks noChangeAspect="1"/>
          </p:cNvPicPr>
          <p:nvPr/>
        </p:nvPicPr>
        <p:blipFill>
          <a:blip r:embed="rId4"/>
          <a:stretch>
            <a:fillRect/>
          </a:stretch>
        </p:blipFill>
        <p:spPr>
          <a:xfrm>
            <a:off x="236559" y="5769840"/>
            <a:ext cx="2738653" cy="891235"/>
          </a:xfrm>
          <a:prstGeom prst="rect">
            <a:avLst/>
          </a:prstGeom>
        </p:spPr>
      </p:pic>
      <p:pic>
        <p:nvPicPr>
          <p:cNvPr id="4" name="Picture 3">
            <a:extLst>
              <a:ext uri="{FF2B5EF4-FFF2-40B4-BE49-F238E27FC236}">
                <a16:creationId xmlns:a16="http://schemas.microsoft.com/office/drawing/2014/main" id="{D20BC4C6-12CC-5648-8020-1A467DB2E21D}"/>
              </a:ext>
            </a:extLst>
          </p:cNvPr>
          <p:cNvPicPr>
            <a:picLocks noChangeAspect="1"/>
          </p:cNvPicPr>
          <p:nvPr/>
        </p:nvPicPr>
        <p:blipFill>
          <a:blip r:embed="rId5"/>
          <a:stretch>
            <a:fillRect/>
          </a:stretch>
        </p:blipFill>
        <p:spPr>
          <a:xfrm>
            <a:off x="10150246" y="5491564"/>
            <a:ext cx="1805193" cy="1197445"/>
          </a:xfrm>
          <a:prstGeom prst="rect">
            <a:avLst/>
          </a:prstGeom>
        </p:spPr>
      </p:pic>
      <p:sp>
        <p:nvSpPr>
          <p:cNvPr id="8" name="Subtitle 2">
            <a:extLst>
              <a:ext uri="{FF2B5EF4-FFF2-40B4-BE49-F238E27FC236}">
                <a16:creationId xmlns:a16="http://schemas.microsoft.com/office/drawing/2014/main" id="{83E50571-054B-A04F-8C5E-568EA2E521DC}"/>
              </a:ext>
            </a:extLst>
          </p:cNvPr>
          <p:cNvSpPr txBox="1">
            <a:spLocks/>
          </p:cNvSpPr>
          <p:nvPr/>
        </p:nvSpPr>
        <p:spPr>
          <a:xfrm>
            <a:off x="2937166" y="3790075"/>
            <a:ext cx="6317668" cy="2870999"/>
          </a:xfrm>
          <a:prstGeom prst="rect">
            <a:avLst/>
          </a:prstGeom>
          <a:noFill/>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solidFill>
                  <a:schemeClr val="accent5">
                    <a:lumMod val="40000"/>
                    <a:lumOff val="60000"/>
                  </a:schemeClr>
                </a:solidFill>
              </a:rPr>
              <a:t>Robyn Wright</a:t>
            </a:r>
          </a:p>
          <a:p>
            <a:r>
              <a:rPr lang="en-US" sz="3000" dirty="0">
                <a:solidFill>
                  <a:schemeClr val="accent5">
                    <a:lumMod val="40000"/>
                    <a:lumOff val="60000"/>
                  </a:schemeClr>
                </a:solidFill>
              </a:rPr>
              <a:t>Joseph Christie-Oleza and Matt Gibson</a:t>
            </a:r>
          </a:p>
          <a:p>
            <a:r>
              <a:rPr lang="en-US" sz="2200" dirty="0">
                <a:solidFill>
                  <a:schemeClr val="accent5">
                    <a:lumMod val="40000"/>
                    <a:lumOff val="60000"/>
                  </a:schemeClr>
                </a:solidFill>
              </a:rPr>
              <a:t>University of Warwick</a:t>
            </a:r>
          </a:p>
          <a:p>
            <a:endParaRPr lang="en-US" sz="3000" dirty="0">
              <a:solidFill>
                <a:schemeClr val="accent5">
                  <a:lumMod val="40000"/>
                  <a:lumOff val="60000"/>
                </a:schemeClr>
              </a:solidFill>
            </a:endParaRPr>
          </a:p>
          <a:p>
            <a:r>
              <a:rPr lang="en-US" sz="3000" dirty="0">
                <a:solidFill>
                  <a:schemeClr val="accent5">
                    <a:lumMod val="40000"/>
                    <a:lumOff val="60000"/>
                  </a:schemeClr>
                </a:solidFill>
              </a:rPr>
              <a:t>SLS Symposium 2019</a:t>
            </a:r>
          </a:p>
          <a:p>
            <a:r>
              <a:rPr lang="en-US" sz="3000" b="1" dirty="0">
                <a:solidFill>
                  <a:schemeClr val="accent5">
                    <a:lumMod val="40000"/>
                    <a:lumOff val="60000"/>
                  </a:schemeClr>
                </a:solidFill>
              </a:rPr>
              <a:t>@</a:t>
            </a:r>
            <a:r>
              <a:rPr lang="en-US" sz="3000" b="1" dirty="0" err="1">
                <a:solidFill>
                  <a:schemeClr val="accent5">
                    <a:lumMod val="40000"/>
                    <a:lumOff val="60000"/>
                  </a:schemeClr>
                </a:solidFill>
              </a:rPr>
              <a:t>RobynJWright</a:t>
            </a:r>
            <a:endParaRPr lang="en-US" sz="3000" b="1" dirty="0">
              <a:solidFill>
                <a:schemeClr val="accent5">
                  <a:lumMod val="40000"/>
                  <a:lumOff val="60000"/>
                </a:schemeClr>
              </a:solidFill>
            </a:endParaRPr>
          </a:p>
        </p:txBody>
      </p:sp>
      <p:pic>
        <p:nvPicPr>
          <p:cNvPr id="9" name="Picture 8">
            <a:extLst>
              <a:ext uri="{FF2B5EF4-FFF2-40B4-BE49-F238E27FC236}">
                <a16:creationId xmlns:a16="http://schemas.microsoft.com/office/drawing/2014/main" id="{625D3A4C-8CE2-FF47-8161-1E04DB9E15BD}"/>
              </a:ext>
            </a:extLst>
          </p:cNvPr>
          <p:cNvPicPr>
            <a:picLocks noChangeAspect="1"/>
          </p:cNvPicPr>
          <p:nvPr/>
        </p:nvPicPr>
        <p:blipFill>
          <a:blip r:embed="rId6"/>
          <a:stretch>
            <a:fillRect/>
          </a:stretch>
        </p:blipFill>
        <p:spPr>
          <a:xfrm>
            <a:off x="4068392" y="6008731"/>
            <a:ext cx="750806" cy="750806"/>
          </a:xfrm>
          <a:prstGeom prst="rect">
            <a:avLst/>
          </a:prstGeom>
        </p:spPr>
      </p:pic>
    </p:spTree>
    <p:extLst>
      <p:ext uri="{BB962C8B-B14F-4D97-AF65-F5344CB8AC3E}">
        <p14:creationId xmlns:p14="http://schemas.microsoft.com/office/powerpoint/2010/main" val="272793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sp>
        <p:nvSpPr>
          <p:cNvPr id="15" name="Rectangle 14">
            <a:extLst>
              <a:ext uri="{FF2B5EF4-FFF2-40B4-BE49-F238E27FC236}">
                <a16:creationId xmlns:a16="http://schemas.microsoft.com/office/drawing/2014/main" id="{7826A9A3-A477-CB4F-938B-8C47483DDF6D}"/>
              </a:ext>
            </a:extLst>
          </p:cNvPr>
          <p:cNvSpPr/>
          <p:nvPr/>
        </p:nvSpPr>
        <p:spPr>
          <a:xfrm>
            <a:off x="0" y="0"/>
            <a:ext cx="12192000" cy="64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OBJECTIVE 3: TOXIC CHEMICALS ASSOCIATED WITH PLASTICS - PLASTICIZERS</a:t>
            </a:r>
          </a:p>
        </p:txBody>
      </p:sp>
      <p:pic>
        <p:nvPicPr>
          <p:cNvPr id="3" name="Picture 2">
            <a:extLst>
              <a:ext uri="{FF2B5EF4-FFF2-40B4-BE49-F238E27FC236}">
                <a16:creationId xmlns:a16="http://schemas.microsoft.com/office/drawing/2014/main" id="{8E422D2B-3EB0-304E-8566-7DBA844DCA03}"/>
              </a:ext>
            </a:extLst>
          </p:cNvPr>
          <p:cNvPicPr>
            <a:picLocks noChangeAspect="1"/>
          </p:cNvPicPr>
          <p:nvPr/>
        </p:nvPicPr>
        <p:blipFill>
          <a:blip r:embed="rId4"/>
          <a:stretch>
            <a:fillRect/>
          </a:stretch>
        </p:blipFill>
        <p:spPr>
          <a:xfrm>
            <a:off x="2512916" y="1053140"/>
            <a:ext cx="7166167" cy="4751720"/>
          </a:xfrm>
          <a:prstGeom prst="rect">
            <a:avLst/>
          </a:prstGeom>
        </p:spPr>
      </p:pic>
      <p:sp>
        <p:nvSpPr>
          <p:cNvPr id="6" name="TextBox 5">
            <a:extLst>
              <a:ext uri="{FF2B5EF4-FFF2-40B4-BE49-F238E27FC236}">
                <a16:creationId xmlns:a16="http://schemas.microsoft.com/office/drawing/2014/main" id="{713B65C8-0DD7-B945-8C2D-5308857DCC20}"/>
              </a:ext>
            </a:extLst>
          </p:cNvPr>
          <p:cNvSpPr txBox="1"/>
          <p:nvPr/>
        </p:nvSpPr>
        <p:spPr>
          <a:xfrm>
            <a:off x="0" y="6448114"/>
            <a:ext cx="8934138" cy="369332"/>
          </a:xfrm>
          <a:prstGeom prst="rect">
            <a:avLst/>
          </a:prstGeom>
          <a:noFill/>
        </p:spPr>
        <p:txBody>
          <a:bodyPr wrap="square" rtlCol="0">
            <a:spAutoFit/>
          </a:bodyPr>
          <a:lstStyle/>
          <a:p>
            <a:r>
              <a:rPr lang="en-US" dirty="0">
                <a:solidFill>
                  <a:schemeClr val="bg1"/>
                </a:solidFill>
              </a:rPr>
              <a:t>Wright </a:t>
            </a:r>
            <a:r>
              <a:rPr lang="en-US" i="1" dirty="0">
                <a:solidFill>
                  <a:schemeClr val="bg1"/>
                </a:solidFill>
              </a:rPr>
              <a:t>et al.</a:t>
            </a:r>
            <a:r>
              <a:rPr lang="en-US" dirty="0">
                <a:solidFill>
                  <a:schemeClr val="bg1"/>
                </a:solidFill>
              </a:rPr>
              <a:t> (In prep.)</a:t>
            </a:r>
          </a:p>
        </p:txBody>
      </p:sp>
    </p:spTree>
    <p:extLst>
      <p:ext uri="{BB962C8B-B14F-4D97-AF65-F5344CB8AC3E}">
        <p14:creationId xmlns:p14="http://schemas.microsoft.com/office/powerpoint/2010/main" val="108153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05C1F088-3EF0-6643-84E3-B22137497AD1}"/>
              </a:ext>
            </a:extLst>
          </p:cNvPr>
          <p:cNvSpPr txBox="1"/>
          <p:nvPr/>
        </p:nvSpPr>
        <p:spPr>
          <a:xfrm>
            <a:off x="8107105" y="2273354"/>
            <a:ext cx="3523786" cy="3108543"/>
          </a:xfrm>
          <a:prstGeom prst="rect">
            <a:avLst/>
          </a:prstGeom>
          <a:noFill/>
        </p:spPr>
        <p:txBody>
          <a:bodyPr wrap="square" rtlCol="0">
            <a:spAutoFit/>
          </a:bodyPr>
          <a:lstStyle/>
          <a:p>
            <a:r>
              <a:rPr lang="en-US" sz="2800" b="1" dirty="0">
                <a:solidFill>
                  <a:schemeClr val="bg1"/>
                </a:solidFill>
              </a:rPr>
              <a:t>Endocrine disrupting</a:t>
            </a:r>
          </a:p>
          <a:p>
            <a:endParaRPr lang="en-US" sz="2800" b="1" dirty="0">
              <a:solidFill>
                <a:schemeClr val="bg1"/>
              </a:solidFill>
            </a:endParaRPr>
          </a:p>
          <a:p>
            <a:r>
              <a:rPr lang="en-US" sz="2800" b="1" dirty="0">
                <a:solidFill>
                  <a:schemeClr val="bg1"/>
                </a:solidFill>
              </a:rPr>
              <a:t>Carcinogenic</a:t>
            </a:r>
          </a:p>
          <a:p>
            <a:endParaRPr lang="en-US" sz="2800" b="1" dirty="0">
              <a:solidFill>
                <a:schemeClr val="bg1"/>
              </a:solidFill>
            </a:endParaRPr>
          </a:p>
          <a:p>
            <a:r>
              <a:rPr lang="en-US" sz="2800" b="1" dirty="0">
                <a:solidFill>
                  <a:schemeClr val="bg1"/>
                </a:solidFill>
              </a:rPr>
              <a:t>Mutagenic</a:t>
            </a:r>
          </a:p>
          <a:p>
            <a:endParaRPr lang="en-US" sz="2800" b="1" dirty="0">
              <a:solidFill>
                <a:schemeClr val="bg1"/>
              </a:solidFill>
            </a:endParaRPr>
          </a:p>
          <a:p>
            <a:r>
              <a:rPr lang="en-US" sz="2800" b="1" dirty="0">
                <a:solidFill>
                  <a:schemeClr val="bg1"/>
                </a:solidFill>
              </a:rPr>
              <a:t>Deadly</a:t>
            </a:r>
          </a:p>
        </p:txBody>
      </p:sp>
      <p:pic>
        <p:nvPicPr>
          <p:cNvPr id="13" name="Picture 12">
            <a:extLst>
              <a:ext uri="{FF2B5EF4-FFF2-40B4-BE49-F238E27FC236}">
                <a16:creationId xmlns:a16="http://schemas.microsoft.com/office/drawing/2014/main" id="{448420B8-984A-2742-B199-92336A75742E}"/>
              </a:ext>
            </a:extLst>
          </p:cNvPr>
          <p:cNvPicPr>
            <a:picLocks noChangeAspect="1"/>
          </p:cNvPicPr>
          <p:nvPr/>
        </p:nvPicPr>
        <p:blipFill>
          <a:blip r:embed="rId3"/>
          <a:stretch>
            <a:fillRect/>
          </a:stretch>
        </p:blipFill>
        <p:spPr>
          <a:xfrm>
            <a:off x="-1" y="0"/>
            <a:ext cx="12191999" cy="6860582"/>
          </a:xfrm>
          <a:prstGeom prst="rect">
            <a:avLst/>
          </a:prstGeom>
        </p:spPr>
      </p:pic>
      <p:sp>
        <p:nvSpPr>
          <p:cNvPr id="15" name="Rectangle 14">
            <a:extLst>
              <a:ext uri="{FF2B5EF4-FFF2-40B4-BE49-F238E27FC236}">
                <a16:creationId xmlns:a16="http://schemas.microsoft.com/office/drawing/2014/main" id="{7826A9A3-A477-CB4F-938B-8C47483DDF6D}"/>
              </a:ext>
            </a:extLst>
          </p:cNvPr>
          <p:cNvSpPr/>
          <p:nvPr/>
        </p:nvSpPr>
        <p:spPr>
          <a:xfrm>
            <a:off x="0" y="0"/>
            <a:ext cx="12192000" cy="64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OBJECTIVE 3: TOXIC CHEMICALS ASSOCIATED WITH PLASTICS - PLASTICIZERS</a:t>
            </a:r>
          </a:p>
        </p:txBody>
      </p:sp>
      <p:sp>
        <p:nvSpPr>
          <p:cNvPr id="6" name="TextBox 5">
            <a:extLst>
              <a:ext uri="{FF2B5EF4-FFF2-40B4-BE49-F238E27FC236}">
                <a16:creationId xmlns:a16="http://schemas.microsoft.com/office/drawing/2014/main" id="{713B65C8-0DD7-B945-8C2D-5308857DCC20}"/>
              </a:ext>
            </a:extLst>
          </p:cNvPr>
          <p:cNvSpPr txBox="1"/>
          <p:nvPr/>
        </p:nvSpPr>
        <p:spPr>
          <a:xfrm>
            <a:off x="0" y="6448114"/>
            <a:ext cx="8934138" cy="369332"/>
          </a:xfrm>
          <a:prstGeom prst="rect">
            <a:avLst/>
          </a:prstGeom>
          <a:noFill/>
        </p:spPr>
        <p:txBody>
          <a:bodyPr wrap="square" rtlCol="0">
            <a:spAutoFit/>
          </a:bodyPr>
          <a:lstStyle/>
          <a:p>
            <a:r>
              <a:rPr lang="en-US" dirty="0">
                <a:solidFill>
                  <a:schemeClr val="bg1"/>
                </a:solidFill>
              </a:rPr>
              <a:t>Wright </a:t>
            </a:r>
            <a:r>
              <a:rPr lang="en-US" i="1" dirty="0">
                <a:solidFill>
                  <a:schemeClr val="bg1"/>
                </a:solidFill>
              </a:rPr>
              <a:t>et al.</a:t>
            </a:r>
            <a:r>
              <a:rPr lang="en-US" dirty="0">
                <a:solidFill>
                  <a:schemeClr val="bg1"/>
                </a:solidFill>
              </a:rPr>
              <a:t> (In prep.)</a:t>
            </a:r>
          </a:p>
        </p:txBody>
      </p:sp>
      <p:grpSp>
        <p:nvGrpSpPr>
          <p:cNvPr id="28" name="Group 27">
            <a:extLst>
              <a:ext uri="{FF2B5EF4-FFF2-40B4-BE49-F238E27FC236}">
                <a16:creationId xmlns:a16="http://schemas.microsoft.com/office/drawing/2014/main" id="{AFAC25E0-16A7-6C42-A58F-903A9AF674BE}"/>
              </a:ext>
            </a:extLst>
          </p:cNvPr>
          <p:cNvGrpSpPr/>
          <p:nvPr/>
        </p:nvGrpSpPr>
        <p:grpSpPr>
          <a:xfrm>
            <a:off x="3642660" y="4743554"/>
            <a:ext cx="3534241" cy="2010791"/>
            <a:chOff x="3642660" y="4743554"/>
            <a:chExt cx="3534241" cy="2010791"/>
          </a:xfrm>
        </p:grpSpPr>
        <p:cxnSp>
          <p:nvCxnSpPr>
            <p:cNvPr id="16" name="Curved Connector 15">
              <a:extLst>
                <a:ext uri="{FF2B5EF4-FFF2-40B4-BE49-F238E27FC236}">
                  <a16:creationId xmlns:a16="http://schemas.microsoft.com/office/drawing/2014/main" id="{AD4E94FF-2FC0-C449-AF64-7D1EC13C2F17}"/>
                </a:ext>
              </a:extLst>
            </p:cNvPr>
            <p:cNvCxnSpPr/>
            <p:nvPr/>
          </p:nvCxnSpPr>
          <p:spPr>
            <a:xfrm>
              <a:off x="6096000" y="4990012"/>
              <a:ext cx="1080901" cy="783771"/>
            </a:xfrm>
            <a:prstGeom prst="curvedConnector3">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E8E80BED-FA2D-6C44-9369-AA8BDACD1309}"/>
                </a:ext>
              </a:extLst>
            </p:cNvPr>
            <p:cNvCxnSpPr>
              <a:cxnSpLocks/>
            </p:cNvCxnSpPr>
            <p:nvPr/>
          </p:nvCxnSpPr>
          <p:spPr>
            <a:xfrm rot="5400000">
              <a:off x="4932891" y="5822009"/>
              <a:ext cx="1080901" cy="783771"/>
            </a:xfrm>
            <a:prstGeom prst="curvedConnector3">
              <a:avLst>
                <a:gd name="adj1" fmla="val 28247"/>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2FEA75-377B-4842-A7B9-301BEA4CF3CF}"/>
                </a:ext>
              </a:extLst>
            </p:cNvPr>
            <p:cNvCxnSpPr/>
            <p:nvPr/>
          </p:nvCxnSpPr>
          <p:spPr>
            <a:xfrm>
              <a:off x="6095998" y="5773783"/>
              <a:ext cx="605297" cy="619876"/>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C537128-BE6F-6F43-8DAA-8018B1C6077D}"/>
                </a:ext>
              </a:extLst>
            </p:cNvPr>
            <p:cNvCxnSpPr/>
            <p:nvPr/>
          </p:nvCxnSpPr>
          <p:spPr>
            <a:xfrm flipH="1">
              <a:off x="4101737" y="5773783"/>
              <a:ext cx="640081" cy="60142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99232E9B-84BA-D14F-B00F-BA13776090EC}"/>
                </a:ext>
              </a:extLst>
            </p:cNvPr>
            <p:cNvCxnSpPr>
              <a:cxnSpLocks/>
            </p:cNvCxnSpPr>
            <p:nvPr/>
          </p:nvCxnSpPr>
          <p:spPr>
            <a:xfrm rot="10800000">
              <a:off x="3642660" y="5144708"/>
              <a:ext cx="1099158" cy="306826"/>
            </a:xfrm>
            <a:prstGeom prst="curvedConnector3">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37CD9361-920A-164E-BF7E-3C58E9AA9AAE}"/>
                </a:ext>
              </a:extLst>
            </p:cNvPr>
            <p:cNvCxnSpPr/>
            <p:nvPr/>
          </p:nvCxnSpPr>
          <p:spPr>
            <a:xfrm rot="10800000">
              <a:off x="4192238" y="4743554"/>
              <a:ext cx="778762" cy="246459"/>
            </a:xfrm>
            <a:prstGeom prst="curvedConnector3">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C8BFCC6F-A06C-2F4B-8217-A20F3470CBB4}"/>
              </a:ext>
            </a:extLst>
          </p:cNvPr>
          <p:cNvPicPr>
            <a:picLocks noChangeAspect="1"/>
          </p:cNvPicPr>
          <p:nvPr/>
        </p:nvPicPr>
        <p:blipFill rotWithShape="1">
          <a:blip r:embed="rId4"/>
          <a:srcRect l="31683" t="14677" r="32691" b="15050"/>
          <a:stretch/>
        </p:blipFill>
        <p:spPr>
          <a:xfrm rot="926073">
            <a:off x="4668012" y="1802857"/>
            <a:ext cx="2316573" cy="4569434"/>
          </a:xfrm>
          <a:prstGeom prst="rect">
            <a:avLst/>
          </a:prstGeom>
        </p:spPr>
      </p:pic>
      <p:grpSp>
        <p:nvGrpSpPr>
          <p:cNvPr id="35" name="Group 34">
            <a:extLst>
              <a:ext uri="{FF2B5EF4-FFF2-40B4-BE49-F238E27FC236}">
                <a16:creationId xmlns:a16="http://schemas.microsoft.com/office/drawing/2014/main" id="{3DFEA9A1-F4C2-754C-9B43-BF6FE4F5E5C8}"/>
              </a:ext>
            </a:extLst>
          </p:cNvPr>
          <p:cNvGrpSpPr/>
          <p:nvPr/>
        </p:nvGrpSpPr>
        <p:grpSpPr>
          <a:xfrm>
            <a:off x="4323750" y="4343290"/>
            <a:ext cx="2316573" cy="1982351"/>
            <a:chOff x="4323750" y="4343290"/>
            <a:chExt cx="2316573" cy="1982351"/>
          </a:xfrm>
        </p:grpSpPr>
        <p:pic>
          <p:nvPicPr>
            <p:cNvPr id="34" name="Picture 33">
              <a:extLst>
                <a:ext uri="{FF2B5EF4-FFF2-40B4-BE49-F238E27FC236}">
                  <a16:creationId xmlns:a16="http://schemas.microsoft.com/office/drawing/2014/main" id="{169D579E-A344-7E48-9FA9-56822B79A7DC}"/>
                </a:ext>
              </a:extLst>
            </p:cNvPr>
            <p:cNvPicPr>
              <a:picLocks noChangeAspect="1"/>
            </p:cNvPicPr>
            <p:nvPr/>
          </p:nvPicPr>
          <p:blipFill rotWithShape="1">
            <a:blip r:embed="rId4">
              <a:duotone>
                <a:schemeClr val="accent2">
                  <a:shade val="45000"/>
                  <a:satMod val="135000"/>
                </a:schemeClr>
                <a:prstClr val="white"/>
              </a:duotone>
            </a:blip>
            <a:srcRect l="31683" t="54464" r="32691" b="15050"/>
            <a:stretch/>
          </p:blipFill>
          <p:spPr>
            <a:xfrm rot="926073">
              <a:off x="4323750" y="4343290"/>
              <a:ext cx="2316573" cy="1982351"/>
            </a:xfrm>
            <a:prstGeom prst="rect">
              <a:avLst/>
            </a:prstGeom>
          </p:spPr>
        </p:pic>
        <p:sp>
          <p:nvSpPr>
            <p:cNvPr id="7" name="TextBox 6">
              <a:extLst>
                <a:ext uri="{FF2B5EF4-FFF2-40B4-BE49-F238E27FC236}">
                  <a16:creationId xmlns:a16="http://schemas.microsoft.com/office/drawing/2014/main" id="{04AFE84E-6A56-494E-8DD9-0215CD61CB8A}"/>
                </a:ext>
              </a:extLst>
            </p:cNvPr>
            <p:cNvSpPr txBox="1"/>
            <p:nvPr/>
          </p:nvSpPr>
          <p:spPr>
            <a:xfrm rot="791978">
              <a:off x="5008755" y="4866711"/>
              <a:ext cx="1132114" cy="461665"/>
            </a:xfrm>
            <a:prstGeom prst="rect">
              <a:avLst/>
            </a:prstGeom>
            <a:noFill/>
          </p:spPr>
          <p:txBody>
            <a:bodyPr wrap="square" rtlCol="0">
              <a:spAutoFit/>
            </a:bodyPr>
            <a:lstStyle/>
            <a:p>
              <a:pPr algn="ctr"/>
              <a:r>
                <a:rPr lang="en-US" sz="2400" b="1" dirty="0">
                  <a:solidFill>
                    <a:schemeClr val="bg1"/>
                  </a:solidFill>
                </a:rPr>
                <a:t>50%</a:t>
              </a:r>
            </a:p>
          </p:txBody>
        </p:sp>
      </p:grpSp>
      <p:grpSp>
        <p:nvGrpSpPr>
          <p:cNvPr id="119" name="Group 118">
            <a:extLst>
              <a:ext uri="{FF2B5EF4-FFF2-40B4-BE49-F238E27FC236}">
                <a16:creationId xmlns:a16="http://schemas.microsoft.com/office/drawing/2014/main" id="{3ED2D5B5-7624-6642-BBB1-B756B4E1C7E4}"/>
              </a:ext>
            </a:extLst>
          </p:cNvPr>
          <p:cNvGrpSpPr/>
          <p:nvPr/>
        </p:nvGrpSpPr>
        <p:grpSpPr>
          <a:xfrm>
            <a:off x="1460260" y="4487255"/>
            <a:ext cx="8816723" cy="2335129"/>
            <a:chOff x="1460260" y="4487255"/>
            <a:chExt cx="8816723" cy="2335129"/>
          </a:xfrm>
        </p:grpSpPr>
        <p:pic>
          <p:nvPicPr>
            <p:cNvPr id="104" name="Picture 103">
              <a:extLst>
                <a:ext uri="{FF2B5EF4-FFF2-40B4-BE49-F238E27FC236}">
                  <a16:creationId xmlns:a16="http://schemas.microsoft.com/office/drawing/2014/main" id="{2CFD6000-8CF5-CB45-AC50-C0103C865DED}"/>
                </a:ext>
              </a:extLst>
            </p:cNvPr>
            <p:cNvPicPr>
              <a:picLocks noChangeAspect="1"/>
            </p:cNvPicPr>
            <p:nvPr/>
          </p:nvPicPr>
          <p:blipFill>
            <a:blip r:embed="rId5"/>
            <a:stretch>
              <a:fillRect/>
            </a:stretch>
          </p:blipFill>
          <p:spPr>
            <a:xfrm>
              <a:off x="7135112" y="5059886"/>
              <a:ext cx="448455" cy="435154"/>
            </a:xfrm>
            <a:prstGeom prst="rect">
              <a:avLst/>
            </a:prstGeom>
          </p:spPr>
        </p:pic>
        <p:pic>
          <p:nvPicPr>
            <p:cNvPr id="107" name="Picture 106">
              <a:extLst>
                <a:ext uri="{FF2B5EF4-FFF2-40B4-BE49-F238E27FC236}">
                  <a16:creationId xmlns:a16="http://schemas.microsoft.com/office/drawing/2014/main" id="{D7BBD251-7D6F-6F4A-A73A-D8E9A9F7FEC2}"/>
                </a:ext>
              </a:extLst>
            </p:cNvPr>
            <p:cNvPicPr>
              <a:picLocks noChangeAspect="1"/>
            </p:cNvPicPr>
            <p:nvPr/>
          </p:nvPicPr>
          <p:blipFill>
            <a:blip r:embed="rId5"/>
            <a:stretch>
              <a:fillRect/>
            </a:stretch>
          </p:blipFill>
          <p:spPr>
            <a:xfrm rot="2291718">
              <a:off x="3562944" y="5639341"/>
              <a:ext cx="448455" cy="435154"/>
            </a:xfrm>
            <a:prstGeom prst="rect">
              <a:avLst/>
            </a:prstGeom>
          </p:spPr>
        </p:pic>
        <p:pic>
          <p:nvPicPr>
            <p:cNvPr id="110" name="Picture 109">
              <a:extLst>
                <a:ext uri="{FF2B5EF4-FFF2-40B4-BE49-F238E27FC236}">
                  <a16:creationId xmlns:a16="http://schemas.microsoft.com/office/drawing/2014/main" id="{581326BA-99C6-A447-93D8-F42FE5A4EBED}"/>
                </a:ext>
              </a:extLst>
            </p:cNvPr>
            <p:cNvPicPr>
              <a:picLocks noChangeAspect="1"/>
            </p:cNvPicPr>
            <p:nvPr/>
          </p:nvPicPr>
          <p:blipFill>
            <a:blip r:embed="rId5"/>
            <a:stretch>
              <a:fillRect/>
            </a:stretch>
          </p:blipFill>
          <p:spPr>
            <a:xfrm rot="6039147">
              <a:off x="5782593" y="6380580"/>
              <a:ext cx="448455" cy="435154"/>
            </a:xfrm>
            <a:prstGeom prst="rect">
              <a:avLst/>
            </a:prstGeom>
          </p:spPr>
        </p:pic>
        <p:pic>
          <p:nvPicPr>
            <p:cNvPr id="115" name="Picture 114">
              <a:extLst>
                <a:ext uri="{FF2B5EF4-FFF2-40B4-BE49-F238E27FC236}">
                  <a16:creationId xmlns:a16="http://schemas.microsoft.com/office/drawing/2014/main" id="{669488DC-F4DD-8C4D-86EE-CB681C2C0F11}"/>
                </a:ext>
              </a:extLst>
            </p:cNvPr>
            <p:cNvPicPr>
              <a:picLocks noChangeAspect="1"/>
            </p:cNvPicPr>
            <p:nvPr/>
          </p:nvPicPr>
          <p:blipFill>
            <a:blip r:embed="rId5"/>
            <a:stretch>
              <a:fillRect/>
            </a:stretch>
          </p:blipFill>
          <p:spPr>
            <a:xfrm rot="3831955">
              <a:off x="9935407" y="5057988"/>
              <a:ext cx="346717" cy="336434"/>
            </a:xfrm>
            <a:prstGeom prst="rect">
              <a:avLst/>
            </a:prstGeom>
          </p:spPr>
        </p:pic>
        <p:pic>
          <p:nvPicPr>
            <p:cNvPr id="116" name="Picture 115">
              <a:extLst>
                <a:ext uri="{FF2B5EF4-FFF2-40B4-BE49-F238E27FC236}">
                  <a16:creationId xmlns:a16="http://schemas.microsoft.com/office/drawing/2014/main" id="{40CE8CB9-F317-D944-9054-1C22A1344062}"/>
                </a:ext>
              </a:extLst>
            </p:cNvPr>
            <p:cNvPicPr>
              <a:picLocks noChangeAspect="1"/>
            </p:cNvPicPr>
            <p:nvPr/>
          </p:nvPicPr>
          <p:blipFill>
            <a:blip r:embed="rId5"/>
            <a:stretch>
              <a:fillRect/>
            </a:stretch>
          </p:blipFill>
          <p:spPr>
            <a:xfrm rot="5400000">
              <a:off x="1455118" y="4746761"/>
              <a:ext cx="346717" cy="336434"/>
            </a:xfrm>
            <a:prstGeom prst="rect">
              <a:avLst/>
            </a:prstGeom>
          </p:spPr>
        </p:pic>
        <p:pic>
          <p:nvPicPr>
            <p:cNvPr id="117" name="Picture 116">
              <a:extLst>
                <a:ext uri="{FF2B5EF4-FFF2-40B4-BE49-F238E27FC236}">
                  <a16:creationId xmlns:a16="http://schemas.microsoft.com/office/drawing/2014/main" id="{0E825712-825D-6242-90C4-6CAE7E45FCB7}"/>
                </a:ext>
              </a:extLst>
            </p:cNvPr>
            <p:cNvPicPr>
              <a:picLocks noChangeAspect="1"/>
            </p:cNvPicPr>
            <p:nvPr/>
          </p:nvPicPr>
          <p:blipFill>
            <a:blip r:embed="rId5"/>
            <a:stretch>
              <a:fillRect/>
            </a:stretch>
          </p:blipFill>
          <p:spPr>
            <a:xfrm rot="1239285">
              <a:off x="2554304" y="5974097"/>
              <a:ext cx="346717" cy="336434"/>
            </a:xfrm>
            <a:prstGeom prst="rect">
              <a:avLst/>
            </a:prstGeom>
          </p:spPr>
        </p:pic>
        <p:pic>
          <p:nvPicPr>
            <p:cNvPr id="118" name="Picture 117">
              <a:extLst>
                <a:ext uri="{FF2B5EF4-FFF2-40B4-BE49-F238E27FC236}">
                  <a16:creationId xmlns:a16="http://schemas.microsoft.com/office/drawing/2014/main" id="{A7175310-2E7F-5844-9FA7-AC047CB67486}"/>
                </a:ext>
              </a:extLst>
            </p:cNvPr>
            <p:cNvPicPr>
              <a:picLocks noChangeAspect="1"/>
            </p:cNvPicPr>
            <p:nvPr/>
          </p:nvPicPr>
          <p:blipFill>
            <a:blip r:embed="rId5"/>
            <a:stretch>
              <a:fillRect/>
            </a:stretch>
          </p:blipFill>
          <p:spPr>
            <a:xfrm rot="5400000">
              <a:off x="3451191" y="4493906"/>
              <a:ext cx="448455" cy="435154"/>
            </a:xfrm>
            <a:prstGeom prst="rect">
              <a:avLst/>
            </a:prstGeom>
          </p:spPr>
        </p:pic>
      </p:grpSp>
      <p:grpSp>
        <p:nvGrpSpPr>
          <p:cNvPr id="11" name="Group 10">
            <a:extLst>
              <a:ext uri="{FF2B5EF4-FFF2-40B4-BE49-F238E27FC236}">
                <a16:creationId xmlns:a16="http://schemas.microsoft.com/office/drawing/2014/main" id="{6558DC70-0A8B-2849-81B5-FFDB9902F085}"/>
              </a:ext>
            </a:extLst>
          </p:cNvPr>
          <p:cNvGrpSpPr/>
          <p:nvPr/>
        </p:nvGrpSpPr>
        <p:grpSpPr>
          <a:xfrm>
            <a:off x="1796692" y="4254283"/>
            <a:ext cx="9223576" cy="2628239"/>
            <a:chOff x="1796692" y="4254283"/>
            <a:chExt cx="9223576" cy="2628239"/>
          </a:xfrm>
        </p:grpSpPr>
        <p:pic>
          <p:nvPicPr>
            <p:cNvPr id="8" name="Graphic 7" descr="Fish">
              <a:extLst>
                <a:ext uri="{FF2B5EF4-FFF2-40B4-BE49-F238E27FC236}">
                  <a16:creationId xmlns:a16="http://schemas.microsoft.com/office/drawing/2014/main" id="{1DE40D85-EF92-224A-94DE-1DC26538DB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6692" y="5002260"/>
              <a:ext cx="914400" cy="914400"/>
            </a:xfrm>
            <a:prstGeom prst="rect">
              <a:avLst/>
            </a:prstGeom>
          </p:spPr>
        </p:pic>
        <p:pic>
          <p:nvPicPr>
            <p:cNvPr id="10" name="Graphic 9" descr="Crab">
              <a:extLst>
                <a:ext uri="{FF2B5EF4-FFF2-40B4-BE49-F238E27FC236}">
                  <a16:creationId xmlns:a16="http://schemas.microsoft.com/office/drawing/2014/main" id="{AC8C3FCD-48DE-B74E-80DC-C49CBEFD6F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05868" y="5968122"/>
              <a:ext cx="914400" cy="914400"/>
            </a:xfrm>
            <a:prstGeom prst="rect">
              <a:avLst/>
            </a:prstGeom>
          </p:spPr>
        </p:pic>
        <p:pic>
          <p:nvPicPr>
            <p:cNvPr id="32" name="Graphic 31" descr="Fish">
              <a:extLst>
                <a:ext uri="{FF2B5EF4-FFF2-40B4-BE49-F238E27FC236}">
                  <a16:creationId xmlns:a16="http://schemas.microsoft.com/office/drawing/2014/main" id="{93630744-12CC-CF49-9CDA-AA0A94F5A6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725707" y="4254283"/>
              <a:ext cx="914400" cy="914400"/>
            </a:xfrm>
            <a:prstGeom prst="rect">
              <a:avLst/>
            </a:prstGeom>
          </p:spPr>
        </p:pic>
      </p:grpSp>
    </p:spTree>
    <p:extLst>
      <p:ext uri="{BB962C8B-B14F-4D97-AF65-F5344CB8AC3E}">
        <p14:creationId xmlns:p14="http://schemas.microsoft.com/office/powerpoint/2010/main" val="1249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sp>
        <p:nvSpPr>
          <p:cNvPr id="4" name="TextBox 3">
            <a:extLst>
              <a:ext uri="{FF2B5EF4-FFF2-40B4-BE49-F238E27FC236}">
                <a16:creationId xmlns:a16="http://schemas.microsoft.com/office/drawing/2014/main" id="{8A8373E5-DDFC-074F-8367-4009CE6B26E9}"/>
              </a:ext>
            </a:extLst>
          </p:cNvPr>
          <p:cNvSpPr txBox="1"/>
          <p:nvPr/>
        </p:nvSpPr>
        <p:spPr>
          <a:xfrm rot="16200000">
            <a:off x="-450567" y="1599646"/>
            <a:ext cx="2218168" cy="707886"/>
          </a:xfrm>
          <a:prstGeom prst="rect">
            <a:avLst/>
          </a:prstGeom>
          <a:noFill/>
        </p:spPr>
        <p:txBody>
          <a:bodyPr wrap="square" rtlCol="0">
            <a:spAutoFit/>
          </a:bodyPr>
          <a:lstStyle/>
          <a:p>
            <a:pPr algn="ctr"/>
            <a:r>
              <a:rPr lang="en-US" sz="2000" b="1" dirty="0">
                <a:solidFill>
                  <a:schemeClr val="accent2">
                    <a:lumMod val="40000"/>
                    <a:lumOff val="60000"/>
                  </a:schemeClr>
                </a:solidFill>
              </a:rPr>
              <a:t>Phthalic acid esters</a:t>
            </a:r>
          </a:p>
          <a:p>
            <a:pPr algn="ctr"/>
            <a:r>
              <a:rPr lang="en-US" sz="2000" b="1" dirty="0">
                <a:solidFill>
                  <a:schemeClr val="accent2">
                    <a:lumMod val="40000"/>
                    <a:lumOff val="60000"/>
                  </a:schemeClr>
                </a:solidFill>
              </a:rPr>
              <a:t>Toxic</a:t>
            </a:r>
          </a:p>
        </p:txBody>
      </p:sp>
      <p:sp>
        <p:nvSpPr>
          <p:cNvPr id="20" name="TextBox 19">
            <a:extLst>
              <a:ext uri="{FF2B5EF4-FFF2-40B4-BE49-F238E27FC236}">
                <a16:creationId xmlns:a16="http://schemas.microsoft.com/office/drawing/2014/main" id="{4F147217-B7F2-4F45-8C91-ABEC135A3F98}"/>
              </a:ext>
            </a:extLst>
          </p:cNvPr>
          <p:cNvSpPr txBox="1"/>
          <p:nvPr/>
        </p:nvSpPr>
        <p:spPr>
          <a:xfrm rot="16200000">
            <a:off x="6754251" y="1631543"/>
            <a:ext cx="2218168" cy="707886"/>
          </a:xfrm>
          <a:prstGeom prst="rect">
            <a:avLst/>
          </a:prstGeom>
          <a:noFill/>
        </p:spPr>
        <p:txBody>
          <a:bodyPr wrap="square" rtlCol="0">
            <a:spAutoFit/>
          </a:bodyPr>
          <a:lstStyle/>
          <a:p>
            <a:pPr algn="ctr"/>
            <a:r>
              <a:rPr lang="en-US" sz="2000" b="1" dirty="0">
                <a:solidFill>
                  <a:schemeClr val="accent6">
                    <a:lumMod val="40000"/>
                    <a:lumOff val="60000"/>
                  </a:schemeClr>
                </a:solidFill>
              </a:rPr>
              <a:t>Citrate</a:t>
            </a:r>
          </a:p>
          <a:p>
            <a:pPr algn="ctr"/>
            <a:r>
              <a:rPr lang="en-US" sz="2000" b="1" dirty="0">
                <a:solidFill>
                  <a:schemeClr val="accent6">
                    <a:lumMod val="40000"/>
                    <a:lumOff val="60000"/>
                  </a:schemeClr>
                </a:solidFill>
              </a:rPr>
              <a:t>Biodegradable</a:t>
            </a:r>
          </a:p>
        </p:txBody>
      </p:sp>
      <p:sp>
        <p:nvSpPr>
          <p:cNvPr id="21" name="Oval 20">
            <a:extLst>
              <a:ext uri="{FF2B5EF4-FFF2-40B4-BE49-F238E27FC236}">
                <a16:creationId xmlns:a16="http://schemas.microsoft.com/office/drawing/2014/main" id="{A323958A-180F-5042-933D-E796E833C90C}"/>
              </a:ext>
            </a:extLst>
          </p:cNvPr>
          <p:cNvSpPr>
            <a:spLocks noChangeAspect="1"/>
          </p:cNvSpPr>
          <p:nvPr/>
        </p:nvSpPr>
        <p:spPr>
          <a:xfrm>
            <a:off x="1074016" y="3838183"/>
            <a:ext cx="2340000" cy="23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42</a:t>
            </a:r>
          </a:p>
        </p:txBody>
      </p:sp>
      <p:sp>
        <p:nvSpPr>
          <p:cNvPr id="22" name="Oval 21">
            <a:extLst>
              <a:ext uri="{FF2B5EF4-FFF2-40B4-BE49-F238E27FC236}">
                <a16:creationId xmlns:a16="http://schemas.microsoft.com/office/drawing/2014/main" id="{591246DE-DB46-E741-8095-0B66BA470932}"/>
              </a:ext>
            </a:extLst>
          </p:cNvPr>
          <p:cNvSpPr>
            <a:spLocks noChangeAspect="1"/>
          </p:cNvSpPr>
          <p:nvPr/>
        </p:nvSpPr>
        <p:spPr>
          <a:xfrm>
            <a:off x="4243357" y="4288183"/>
            <a:ext cx="1440000" cy="1440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10</a:t>
            </a:r>
          </a:p>
        </p:txBody>
      </p:sp>
      <p:sp>
        <p:nvSpPr>
          <p:cNvPr id="23" name="Oval 22">
            <a:extLst>
              <a:ext uri="{FF2B5EF4-FFF2-40B4-BE49-F238E27FC236}">
                <a16:creationId xmlns:a16="http://schemas.microsoft.com/office/drawing/2014/main" id="{F5908E23-7DE7-B64C-8073-404E3110AEFC}"/>
              </a:ext>
            </a:extLst>
          </p:cNvPr>
          <p:cNvSpPr>
            <a:spLocks noChangeAspect="1"/>
          </p:cNvSpPr>
          <p:nvPr/>
        </p:nvSpPr>
        <p:spPr>
          <a:xfrm>
            <a:off x="6503712" y="4648183"/>
            <a:ext cx="720000" cy="720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24" name="TextBox 23">
            <a:extLst>
              <a:ext uri="{FF2B5EF4-FFF2-40B4-BE49-F238E27FC236}">
                <a16:creationId xmlns:a16="http://schemas.microsoft.com/office/drawing/2014/main" id="{E8583AE2-DF02-CA48-918E-88C6B1C66628}"/>
              </a:ext>
            </a:extLst>
          </p:cNvPr>
          <p:cNvSpPr txBox="1"/>
          <p:nvPr/>
        </p:nvSpPr>
        <p:spPr>
          <a:xfrm>
            <a:off x="7814711" y="3888331"/>
            <a:ext cx="4130212" cy="523220"/>
          </a:xfrm>
          <a:prstGeom prst="rect">
            <a:avLst/>
          </a:prstGeom>
          <a:noFill/>
        </p:spPr>
        <p:txBody>
          <a:bodyPr wrap="square" rtlCol="0">
            <a:spAutoFit/>
          </a:bodyPr>
          <a:lstStyle/>
          <a:p>
            <a:pPr algn="ctr"/>
            <a:r>
              <a:rPr lang="en-US" sz="2800" b="1" i="1" dirty="0" err="1">
                <a:solidFill>
                  <a:schemeClr val="bg1"/>
                </a:solidFill>
              </a:rPr>
              <a:t>Halomonas</a:t>
            </a:r>
            <a:r>
              <a:rPr lang="en-US" sz="2800" b="1" dirty="0">
                <a:solidFill>
                  <a:schemeClr val="bg1"/>
                </a:solidFill>
              </a:rPr>
              <a:t> sp. ATBC28</a:t>
            </a:r>
          </a:p>
        </p:txBody>
      </p:sp>
      <p:sp>
        <p:nvSpPr>
          <p:cNvPr id="25" name="TextBox 24">
            <a:extLst>
              <a:ext uri="{FF2B5EF4-FFF2-40B4-BE49-F238E27FC236}">
                <a16:creationId xmlns:a16="http://schemas.microsoft.com/office/drawing/2014/main" id="{AF49A944-1DC9-CE42-B6A5-67487800FC1A}"/>
              </a:ext>
            </a:extLst>
          </p:cNvPr>
          <p:cNvSpPr txBox="1"/>
          <p:nvPr/>
        </p:nvSpPr>
        <p:spPr>
          <a:xfrm>
            <a:off x="7814710" y="4608331"/>
            <a:ext cx="4130212" cy="523220"/>
          </a:xfrm>
          <a:prstGeom prst="rect">
            <a:avLst/>
          </a:prstGeom>
          <a:noFill/>
        </p:spPr>
        <p:txBody>
          <a:bodyPr wrap="square" rtlCol="0">
            <a:spAutoFit/>
          </a:bodyPr>
          <a:lstStyle/>
          <a:p>
            <a:pPr algn="ctr"/>
            <a:r>
              <a:rPr lang="en-US" sz="2800" b="1" i="1" dirty="0">
                <a:solidFill>
                  <a:schemeClr val="bg1"/>
                </a:solidFill>
              </a:rPr>
              <a:t>Mycobacterium</a:t>
            </a:r>
            <a:r>
              <a:rPr lang="en-US" sz="2800" b="1" dirty="0">
                <a:solidFill>
                  <a:schemeClr val="bg1"/>
                </a:solidFill>
              </a:rPr>
              <a:t> sp. DBP42</a:t>
            </a:r>
          </a:p>
        </p:txBody>
      </p:sp>
      <p:grpSp>
        <p:nvGrpSpPr>
          <p:cNvPr id="26" name="Group 25">
            <a:extLst>
              <a:ext uri="{FF2B5EF4-FFF2-40B4-BE49-F238E27FC236}">
                <a16:creationId xmlns:a16="http://schemas.microsoft.com/office/drawing/2014/main" id="{1DD1651B-7645-6A49-98DF-45703A9AA84F}"/>
              </a:ext>
            </a:extLst>
          </p:cNvPr>
          <p:cNvGrpSpPr/>
          <p:nvPr/>
        </p:nvGrpSpPr>
        <p:grpSpPr>
          <a:xfrm>
            <a:off x="1127595" y="698855"/>
            <a:ext cx="2785574" cy="2509469"/>
            <a:chOff x="1127595" y="698855"/>
            <a:chExt cx="2785574" cy="2509469"/>
          </a:xfrm>
        </p:grpSpPr>
        <p:sp>
          <p:nvSpPr>
            <p:cNvPr id="9" name="Rectangle 8">
              <a:extLst>
                <a:ext uri="{FF2B5EF4-FFF2-40B4-BE49-F238E27FC236}">
                  <a16:creationId xmlns:a16="http://schemas.microsoft.com/office/drawing/2014/main" id="{FD823D3C-A7BD-FA47-B880-D2B11B3D5390}"/>
                </a:ext>
              </a:extLst>
            </p:cNvPr>
            <p:cNvSpPr/>
            <p:nvPr/>
          </p:nvSpPr>
          <p:spPr>
            <a:xfrm>
              <a:off x="1127595" y="698855"/>
              <a:ext cx="2785574" cy="250946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b="1" dirty="0">
                  <a:solidFill>
                    <a:srgbClr val="C00000"/>
                  </a:solidFill>
                </a:rPr>
                <a:t>Bis(2-ethylhexyl phthalate (DEHP)</a:t>
              </a:r>
              <a:endParaRPr lang="en-US" sz="2000" b="1" dirty="0">
                <a:solidFill>
                  <a:srgbClr val="C00000"/>
                </a:solidFill>
              </a:endParaRPr>
            </a:p>
          </p:txBody>
        </p:sp>
        <p:pic>
          <p:nvPicPr>
            <p:cNvPr id="6" name="Picture 5">
              <a:extLst>
                <a:ext uri="{FF2B5EF4-FFF2-40B4-BE49-F238E27FC236}">
                  <a16:creationId xmlns:a16="http://schemas.microsoft.com/office/drawing/2014/main" id="{5331D699-BDDE-154C-8328-E16B8DA6D2A5}"/>
                </a:ext>
              </a:extLst>
            </p:cNvPr>
            <p:cNvPicPr>
              <a:picLocks noChangeAspect="1"/>
            </p:cNvPicPr>
            <p:nvPr/>
          </p:nvPicPr>
          <p:blipFill rotWithShape="1">
            <a:blip r:embed="rId4"/>
            <a:srcRect l="30903" t="7877" r="37216" b="72162"/>
            <a:stretch/>
          </p:blipFill>
          <p:spPr>
            <a:xfrm>
              <a:off x="1466123" y="1406741"/>
              <a:ext cx="1972585" cy="1747785"/>
            </a:xfrm>
            <a:prstGeom prst="rect">
              <a:avLst/>
            </a:prstGeom>
          </p:spPr>
        </p:pic>
      </p:grpSp>
      <p:pic>
        <p:nvPicPr>
          <p:cNvPr id="14" name="Picture 13">
            <a:extLst>
              <a:ext uri="{FF2B5EF4-FFF2-40B4-BE49-F238E27FC236}">
                <a16:creationId xmlns:a16="http://schemas.microsoft.com/office/drawing/2014/main" id="{103C49BF-27D3-894A-9B0C-C5B2C7F61763}"/>
              </a:ext>
            </a:extLst>
          </p:cNvPr>
          <p:cNvPicPr>
            <a:picLocks noChangeAspect="1"/>
          </p:cNvPicPr>
          <p:nvPr/>
        </p:nvPicPr>
        <p:blipFill rotWithShape="1">
          <a:blip r:embed="rId5"/>
          <a:srcRect l="30903" t="7877" r="37216" b="72162"/>
          <a:stretch/>
        </p:blipFill>
        <p:spPr>
          <a:xfrm>
            <a:off x="1398358" y="1312833"/>
            <a:ext cx="2108114" cy="1867867"/>
          </a:xfrm>
          <a:prstGeom prst="rect">
            <a:avLst/>
          </a:prstGeom>
        </p:spPr>
      </p:pic>
      <p:grpSp>
        <p:nvGrpSpPr>
          <p:cNvPr id="33" name="Group 32">
            <a:extLst>
              <a:ext uri="{FF2B5EF4-FFF2-40B4-BE49-F238E27FC236}">
                <a16:creationId xmlns:a16="http://schemas.microsoft.com/office/drawing/2014/main" id="{D65A39BA-B076-BF4B-924D-C9A9C4CBBB62}"/>
              </a:ext>
            </a:extLst>
          </p:cNvPr>
          <p:cNvGrpSpPr/>
          <p:nvPr/>
        </p:nvGrpSpPr>
        <p:grpSpPr>
          <a:xfrm>
            <a:off x="4212528" y="698855"/>
            <a:ext cx="3042642" cy="2509469"/>
            <a:chOff x="4212528" y="698855"/>
            <a:chExt cx="3042642" cy="2509469"/>
          </a:xfrm>
        </p:grpSpPr>
        <p:sp>
          <p:nvSpPr>
            <p:cNvPr id="13" name="Rectangle 12">
              <a:extLst>
                <a:ext uri="{FF2B5EF4-FFF2-40B4-BE49-F238E27FC236}">
                  <a16:creationId xmlns:a16="http://schemas.microsoft.com/office/drawing/2014/main" id="{71B02334-29EF-3646-BA42-E3467952F6CF}"/>
                </a:ext>
              </a:extLst>
            </p:cNvPr>
            <p:cNvSpPr/>
            <p:nvPr/>
          </p:nvSpPr>
          <p:spPr>
            <a:xfrm>
              <a:off x="4212528" y="698855"/>
              <a:ext cx="3042642" cy="250946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b="1" dirty="0">
                  <a:solidFill>
                    <a:srgbClr val="C00000"/>
                  </a:solidFill>
                </a:rPr>
                <a:t>Dibutyl phthalate (DBP)</a:t>
              </a:r>
              <a:endParaRPr lang="en-US" sz="2000" b="1" dirty="0">
                <a:solidFill>
                  <a:srgbClr val="C00000"/>
                </a:solidFill>
              </a:endParaRPr>
            </a:p>
          </p:txBody>
        </p:sp>
        <p:pic>
          <p:nvPicPr>
            <p:cNvPr id="28" name="Picture 27">
              <a:extLst>
                <a:ext uri="{FF2B5EF4-FFF2-40B4-BE49-F238E27FC236}">
                  <a16:creationId xmlns:a16="http://schemas.microsoft.com/office/drawing/2014/main" id="{D9FB5F17-4204-3144-8AD3-036E9708D505}"/>
                </a:ext>
              </a:extLst>
            </p:cNvPr>
            <p:cNvPicPr>
              <a:picLocks noChangeAspect="1"/>
            </p:cNvPicPr>
            <p:nvPr/>
          </p:nvPicPr>
          <p:blipFill rotWithShape="1">
            <a:blip r:embed="rId6"/>
            <a:srcRect l="30903" t="9876" r="41453" b="73821"/>
            <a:stretch/>
          </p:blipFill>
          <p:spPr>
            <a:xfrm>
              <a:off x="4664792" y="1331655"/>
              <a:ext cx="2138114" cy="1784424"/>
            </a:xfrm>
            <a:prstGeom prst="rect">
              <a:avLst/>
            </a:prstGeom>
          </p:spPr>
        </p:pic>
      </p:grpSp>
      <p:pic>
        <p:nvPicPr>
          <p:cNvPr id="32" name="Picture 31">
            <a:extLst>
              <a:ext uri="{FF2B5EF4-FFF2-40B4-BE49-F238E27FC236}">
                <a16:creationId xmlns:a16="http://schemas.microsoft.com/office/drawing/2014/main" id="{E9272433-39BC-2244-B811-F425887EE426}"/>
              </a:ext>
            </a:extLst>
          </p:cNvPr>
          <p:cNvPicPr>
            <a:picLocks noChangeAspect="1"/>
          </p:cNvPicPr>
          <p:nvPr/>
        </p:nvPicPr>
        <p:blipFill rotWithShape="1">
          <a:blip r:embed="rId7"/>
          <a:srcRect l="30770" t="9876" r="41587" b="73821"/>
          <a:stretch/>
        </p:blipFill>
        <p:spPr>
          <a:xfrm>
            <a:off x="4530135" y="1205137"/>
            <a:ext cx="2358238" cy="1968134"/>
          </a:xfrm>
          <a:prstGeom prst="rect">
            <a:avLst/>
          </a:prstGeom>
        </p:spPr>
      </p:pic>
      <p:grpSp>
        <p:nvGrpSpPr>
          <p:cNvPr id="36" name="Group 35">
            <a:extLst>
              <a:ext uri="{FF2B5EF4-FFF2-40B4-BE49-F238E27FC236}">
                <a16:creationId xmlns:a16="http://schemas.microsoft.com/office/drawing/2014/main" id="{A82C8009-6532-8B43-9D39-84669D100F78}"/>
              </a:ext>
            </a:extLst>
          </p:cNvPr>
          <p:cNvGrpSpPr/>
          <p:nvPr/>
        </p:nvGrpSpPr>
        <p:grpSpPr>
          <a:xfrm>
            <a:off x="8278833" y="679622"/>
            <a:ext cx="2975518" cy="2528701"/>
            <a:chOff x="8278833" y="679622"/>
            <a:chExt cx="2975518" cy="2528701"/>
          </a:xfrm>
        </p:grpSpPr>
        <p:grpSp>
          <p:nvGrpSpPr>
            <p:cNvPr id="3" name="Group 2">
              <a:extLst>
                <a:ext uri="{FF2B5EF4-FFF2-40B4-BE49-F238E27FC236}">
                  <a16:creationId xmlns:a16="http://schemas.microsoft.com/office/drawing/2014/main" id="{B3A27935-D63D-0542-AB43-6A5428FFADF0}"/>
                </a:ext>
              </a:extLst>
            </p:cNvPr>
            <p:cNvGrpSpPr/>
            <p:nvPr/>
          </p:nvGrpSpPr>
          <p:grpSpPr>
            <a:xfrm>
              <a:off x="8278833" y="679622"/>
              <a:ext cx="2975518" cy="2528701"/>
              <a:chOff x="8278833" y="679622"/>
              <a:chExt cx="2975518" cy="2528701"/>
            </a:xfrm>
          </p:grpSpPr>
          <p:sp>
            <p:nvSpPr>
              <p:cNvPr id="18" name="Rectangle 17">
                <a:extLst>
                  <a:ext uri="{FF2B5EF4-FFF2-40B4-BE49-F238E27FC236}">
                    <a16:creationId xmlns:a16="http://schemas.microsoft.com/office/drawing/2014/main" id="{BDE749F0-6155-EC41-88A9-8C406F824E05}"/>
                  </a:ext>
                </a:extLst>
              </p:cNvPr>
              <p:cNvSpPr/>
              <p:nvPr/>
            </p:nvSpPr>
            <p:spPr>
              <a:xfrm>
                <a:off x="8278833" y="698855"/>
                <a:ext cx="2975518" cy="250946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b="1" dirty="0">
                  <a:solidFill>
                    <a:srgbClr val="00B050"/>
                  </a:solidFill>
                </a:endParaRPr>
              </a:p>
            </p:txBody>
          </p:sp>
          <p:sp>
            <p:nvSpPr>
              <p:cNvPr id="2" name="TextBox 1">
                <a:extLst>
                  <a:ext uri="{FF2B5EF4-FFF2-40B4-BE49-F238E27FC236}">
                    <a16:creationId xmlns:a16="http://schemas.microsoft.com/office/drawing/2014/main" id="{BE84D200-4638-5D49-B77A-8268F376FA48}"/>
                  </a:ext>
                </a:extLst>
              </p:cNvPr>
              <p:cNvSpPr txBox="1"/>
              <p:nvPr/>
            </p:nvSpPr>
            <p:spPr>
              <a:xfrm>
                <a:off x="8278833" y="679622"/>
                <a:ext cx="2975518" cy="707886"/>
              </a:xfrm>
              <a:prstGeom prst="rect">
                <a:avLst/>
              </a:prstGeom>
              <a:noFill/>
            </p:spPr>
            <p:txBody>
              <a:bodyPr wrap="square" rtlCol="0">
                <a:spAutoFit/>
              </a:bodyPr>
              <a:lstStyle/>
              <a:p>
                <a:pPr algn="ctr"/>
                <a:r>
                  <a:rPr lang="en-GB" sz="2000" b="1" dirty="0">
                    <a:solidFill>
                      <a:srgbClr val="00B050"/>
                    </a:solidFill>
                  </a:rPr>
                  <a:t>Acetyl tributyl citrate (ATBC)</a:t>
                </a:r>
                <a:endParaRPr lang="en-US" sz="2000" b="1" dirty="0">
                  <a:solidFill>
                    <a:srgbClr val="00B050"/>
                  </a:solidFill>
                </a:endParaRPr>
              </a:p>
            </p:txBody>
          </p:sp>
        </p:grpSp>
        <p:pic>
          <p:nvPicPr>
            <p:cNvPr id="35" name="Picture 34">
              <a:extLst>
                <a:ext uri="{FF2B5EF4-FFF2-40B4-BE49-F238E27FC236}">
                  <a16:creationId xmlns:a16="http://schemas.microsoft.com/office/drawing/2014/main" id="{A4D54D2F-DEA6-0942-AD3E-7493BBCF5778}"/>
                </a:ext>
              </a:extLst>
            </p:cNvPr>
            <p:cNvPicPr>
              <a:picLocks noChangeAspect="1"/>
            </p:cNvPicPr>
            <p:nvPr/>
          </p:nvPicPr>
          <p:blipFill rotWithShape="1">
            <a:blip r:embed="rId8"/>
            <a:srcRect l="22071" t="10589" r="47029" b="63881"/>
            <a:stretch/>
          </p:blipFill>
          <p:spPr>
            <a:xfrm>
              <a:off x="8970469" y="1299521"/>
              <a:ext cx="1592245" cy="1861624"/>
            </a:xfrm>
            <a:prstGeom prst="rect">
              <a:avLst/>
            </a:prstGeom>
          </p:spPr>
        </p:pic>
      </p:grpSp>
      <p:sp>
        <p:nvSpPr>
          <p:cNvPr id="37" name="TextBox 36">
            <a:extLst>
              <a:ext uri="{FF2B5EF4-FFF2-40B4-BE49-F238E27FC236}">
                <a16:creationId xmlns:a16="http://schemas.microsoft.com/office/drawing/2014/main" id="{3F959B52-CF85-D848-90F9-57DD38A1A74C}"/>
              </a:ext>
            </a:extLst>
          </p:cNvPr>
          <p:cNvSpPr txBox="1"/>
          <p:nvPr/>
        </p:nvSpPr>
        <p:spPr>
          <a:xfrm>
            <a:off x="7746598" y="5558479"/>
            <a:ext cx="4039986" cy="1077218"/>
          </a:xfrm>
          <a:prstGeom prst="rect">
            <a:avLst/>
          </a:prstGeom>
          <a:noFill/>
        </p:spPr>
        <p:txBody>
          <a:bodyPr wrap="square" rtlCol="0">
            <a:spAutoFit/>
          </a:bodyPr>
          <a:lstStyle/>
          <a:p>
            <a:pPr algn="ctr"/>
            <a:r>
              <a:rPr lang="en-US" sz="3200" b="1" dirty="0">
                <a:solidFill>
                  <a:schemeClr val="accent4">
                    <a:lumMod val="40000"/>
                    <a:lumOff val="60000"/>
                  </a:schemeClr>
                </a:solidFill>
              </a:rPr>
              <a:t>Proteogenomic analysis</a:t>
            </a:r>
          </a:p>
        </p:txBody>
      </p:sp>
      <p:cxnSp>
        <p:nvCxnSpPr>
          <p:cNvPr id="39" name="Straight Arrow Connector 38">
            <a:extLst>
              <a:ext uri="{FF2B5EF4-FFF2-40B4-BE49-F238E27FC236}">
                <a16:creationId xmlns:a16="http://schemas.microsoft.com/office/drawing/2014/main" id="{B40940F6-9AE7-844E-9D12-EC1A0EB4D3E6}"/>
              </a:ext>
            </a:extLst>
          </p:cNvPr>
          <p:cNvCxnSpPr>
            <a:endCxn id="37" idx="0"/>
          </p:cNvCxnSpPr>
          <p:nvPr/>
        </p:nvCxnSpPr>
        <p:spPr>
          <a:xfrm>
            <a:off x="9766591" y="5131551"/>
            <a:ext cx="0" cy="426928"/>
          </a:xfrm>
          <a:prstGeom prst="straightConnector1">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7A4C385-A1C6-1F40-A83F-9C4FE2AEA4E7}"/>
              </a:ext>
            </a:extLst>
          </p:cNvPr>
          <p:cNvSpPr txBox="1"/>
          <p:nvPr/>
        </p:nvSpPr>
        <p:spPr>
          <a:xfrm>
            <a:off x="0" y="6448114"/>
            <a:ext cx="8934138" cy="369332"/>
          </a:xfrm>
          <a:prstGeom prst="rect">
            <a:avLst/>
          </a:prstGeom>
          <a:noFill/>
        </p:spPr>
        <p:txBody>
          <a:bodyPr wrap="square" rtlCol="0">
            <a:spAutoFit/>
          </a:bodyPr>
          <a:lstStyle/>
          <a:p>
            <a:r>
              <a:rPr lang="en-US" dirty="0">
                <a:solidFill>
                  <a:schemeClr val="bg1"/>
                </a:solidFill>
              </a:rPr>
              <a:t>Wright </a:t>
            </a:r>
            <a:r>
              <a:rPr lang="en-US" i="1" dirty="0">
                <a:solidFill>
                  <a:schemeClr val="bg1"/>
                </a:solidFill>
              </a:rPr>
              <a:t>et al.</a:t>
            </a:r>
            <a:r>
              <a:rPr lang="en-US" dirty="0">
                <a:solidFill>
                  <a:schemeClr val="bg1"/>
                </a:solidFill>
              </a:rPr>
              <a:t> (In prep.)</a:t>
            </a:r>
          </a:p>
        </p:txBody>
      </p:sp>
      <p:sp>
        <p:nvSpPr>
          <p:cNvPr id="27" name="Rectangle 26">
            <a:extLst>
              <a:ext uri="{FF2B5EF4-FFF2-40B4-BE49-F238E27FC236}">
                <a16:creationId xmlns:a16="http://schemas.microsoft.com/office/drawing/2014/main" id="{6CBBB129-B876-DA42-9AD0-1B68121676EE}"/>
              </a:ext>
            </a:extLst>
          </p:cNvPr>
          <p:cNvSpPr/>
          <p:nvPr/>
        </p:nvSpPr>
        <p:spPr>
          <a:xfrm>
            <a:off x="0" y="0"/>
            <a:ext cx="12192000" cy="64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OBJECTIVE 3: PLASTICIZERS EXPERIMENTAL SETUP</a:t>
            </a:r>
          </a:p>
        </p:txBody>
      </p:sp>
      <p:sp>
        <p:nvSpPr>
          <p:cNvPr id="5" name="TextBox 4">
            <a:extLst>
              <a:ext uri="{FF2B5EF4-FFF2-40B4-BE49-F238E27FC236}">
                <a16:creationId xmlns:a16="http://schemas.microsoft.com/office/drawing/2014/main" id="{60A578CD-8014-FC45-8CA5-228D34DEB6A4}"/>
              </a:ext>
            </a:extLst>
          </p:cNvPr>
          <p:cNvSpPr txBox="1"/>
          <p:nvPr/>
        </p:nvSpPr>
        <p:spPr>
          <a:xfrm rot="16200000">
            <a:off x="-615556" y="4777350"/>
            <a:ext cx="2794369" cy="461665"/>
          </a:xfrm>
          <a:prstGeom prst="rect">
            <a:avLst/>
          </a:prstGeom>
          <a:noFill/>
        </p:spPr>
        <p:txBody>
          <a:bodyPr wrap="square" rtlCol="0">
            <a:spAutoFit/>
          </a:bodyPr>
          <a:lstStyle/>
          <a:p>
            <a:pPr algn="ctr"/>
            <a:r>
              <a:rPr lang="en-US" sz="2400" b="1" dirty="0">
                <a:solidFill>
                  <a:schemeClr val="bg1"/>
                </a:solidFill>
              </a:rPr>
              <a:t>ISOLATES</a:t>
            </a:r>
          </a:p>
        </p:txBody>
      </p:sp>
    </p:spTree>
    <p:extLst>
      <p:ext uri="{BB962C8B-B14F-4D97-AF65-F5344CB8AC3E}">
        <p14:creationId xmlns:p14="http://schemas.microsoft.com/office/powerpoint/2010/main" val="25521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30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40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37"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grpSp>
        <p:nvGrpSpPr>
          <p:cNvPr id="12" name="Group 11">
            <a:extLst>
              <a:ext uri="{FF2B5EF4-FFF2-40B4-BE49-F238E27FC236}">
                <a16:creationId xmlns:a16="http://schemas.microsoft.com/office/drawing/2014/main" id="{4CCABB5C-0011-6248-AEFA-B41E3F6A471F}"/>
              </a:ext>
            </a:extLst>
          </p:cNvPr>
          <p:cNvGrpSpPr/>
          <p:nvPr/>
        </p:nvGrpSpPr>
        <p:grpSpPr>
          <a:xfrm>
            <a:off x="88143" y="647568"/>
            <a:ext cx="5393249" cy="6103089"/>
            <a:chOff x="88143" y="647568"/>
            <a:chExt cx="5393249" cy="6103089"/>
          </a:xfrm>
        </p:grpSpPr>
        <p:pic>
          <p:nvPicPr>
            <p:cNvPr id="5" name="Picture 4">
              <a:extLst>
                <a:ext uri="{FF2B5EF4-FFF2-40B4-BE49-F238E27FC236}">
                  <a16:creationId xmlns:a16="http://schemas.microsoft.com/office/drawing/2014/main" id="{38874217-CE70-614F-BA58-5592935DAD15}"/>
                </a:ext>
              </a:extLst>
            </p:cNvPr>
            <p:cNvPicPr>
              <a:picLocks noChangeAspect="1"/>
            </p:cNvPicPr>
            <p:nvPr/>
          </p:nvPicPr>
          <p:blipFill rotWithShape="1">
            <a:blip r:embed="rId4"/>
            <a:srcRect l="3634" t="2171" r="10801" b="21639"/>
            <a:stretch/>
          </p:blipFill>
          <p:spPr>
            <a:xfrm>
              <a:off x="637952" y="647568"/>
              <a:ext cx="4843440" cy="6103089"/>
            </a:xfrm>
            <a:prstGeom prst="rect">
              <a:avLst/>
            </a:prstGeom>
          </p:spPr>
        </p:pic>
        <p:sp>
          <p:nvSpPr>
            <p:cNvPr id="7" name="TextBox 6">
              <a:extLst>
                <a:ext uri="{FF2B5EF4-FFF2-40B4-BE49-F238E27FC236}">
                  <a16:creationId xmlns:a16="http://schemas.microsoft.com/office/drawing/2014/main" id="{1E230CEB-8D93-AA41-8FBC-87B1E94BCAD0}"/>
                </a:ext>
              </a:extLst>
            </p:cNvPr>
            <p:cNvSpPr txBox="1"/>
            <p:nvPr/>
          </p:nvSpPr>
          <p:spPr>
            <a:xfrm rot="16200000">
              <a:off x="-1520457" y="3468280"/>
              <a:ext cx="3678865" cy="461665"/>
            </a:xfrm>
            <a:prstGeom prst="rect">
              <a:avLst/>
            </a:prstGeom>
            <a:noFill/>
          </p:spPr>
          <p:txBody>
            <a:bodyPr wrap="square" rtlCol="0">
              <a:spAutoFit/>
            </a:bodyPr>
            <a:lstStyle/>
            <a:p>
              <a:pPr algn="ctr"/>
              <a:r>
                <a:rPr lang="en-US" sz="2400" b="1" i="1" dirty="0">
                  <a:solidFill>
                    <a:schemeClr val="bg1"/>
                  </a:solidFill>
                </a:rPr>
                <a:t>Mycobacterium</a:t>
              </a:r>
              <a:r>
                <a:rPr lang="en-US" sz="2400" b="1" dirty="0">
                  <a:solidFill>
                    <a:schemeClr val="bg1"/>
                  </a:solidFill>
                </a:rPr>
                <a:t> sp. DBP42</a:t>
              </a:r>
              <a:endParaRPr lang="en-US" sz="2400" b="1" i="1" dirty="0">
                <a:solidFill>
                  <a:schemeClr val="bg1"/>
                </a:solidFill>
              </a:endParaRPr>
            </a:p>
          </p:txBody>
        </p:sp>
      </p:grpSp>
      <p:grpSp>
        <p:nvGrpSpPr>
          <p:cNvPr id="11" name="Group 10">
            <a:extLst>
              <a:ext uri="{FF2B5EF4-FFF2-40B4-BE49-F238E27FC236}">
                <a16:creationId xmlns:a16="http://schemas.microsoft.com/office/drawing/2014/main" id="{85AD7402-A0DA-E546-8D78-AA7D7EBACC56}"/>
              </a:ext>
            </a:extLst>
          </p:cNvPr>
          <p:cNvGrpSpPr/>
          <p:nvPr/>
        </p:nvGrpSpPr>
        <p:grpSpPr>
          <a:xfrm>
            <a:off x="5592822" y="647568"/>
            <a:ext cx="6511036" cy="6112099"/>
            <a:chOff x="5592822" y="647568"/>
            <a:chExt cx="6511036" cy="6112099"/>
          </a:xfrm>
        </p:grpSpPr>
        <p:pic>
          <p:nvPicPr>
            <p:cNvPr id="9" name="Picture 8">
              <a:extLst>
                <a:ext uri="{FF2B5EF4-FFF2-40B4-BE49-F238E27FC236}">
                  <a16:creationId xmlns:a16="http://schemas.microsoft.com/office/drawing/2014/main" id="{9B1F2B3E-6579-2748-849A-A0CD40A9D6A7}"/>
                </a:ext>
              </a:extLst>
            </p:cNvPr>
            <p:cNvPicPr>
              <a:picLocks noChangeAspect="1"/>
            </p:cNvPicPr>
            <p:nvPr/>
          </p:nvPicPr>
          <p:blipFill rotWithShape="1">
            <a:blip r:embed="rId5"/>
            <a:srcRect r="12228" b="38604"/>
            <a:stretch/>
          </p:blipFill>
          <p:spPr>
            <a:xfrm>
              <a:off x="6054488" y="647568"/>
              <a:ext cx="6049370" cy="6112099"/>
            </a:xfrm>
            <a:prstGeom prst="rect">
              <a:avLst/>
            </a:prstGeom>
          </p:spPr>
        </p:pic>
        <p:sp>
          <p:nvSpPr>
            <p:cNvPr id="19" name="TextBox 18">
              <a:extLst>
                <a:ext uri="{FF2B5EF4-FFF2-40B4-BE49-F238E27FC236}">
                  <a16:creationId xmlns:a16="http://schemas.microsoft.com/office/drawing/2014/main" id="{8C896C63-F9A8-F04C-BFC4-909144FB33A2}"/>
                </a:ext>
              </a:extLst>
            </p:cNvPr>
            <p:cNvSpPr txBox="1"/>
            <p:nvPr/>
          </p:nvSpPr>
          <p:spPr>
            <a:xfrm rot="16200000">
              <a:off x="3984222" y="3468279"/>
              <a:ext cx="3678865" cy="461665"/>
            </a:xfrm>
            <a:prstGeom prst="rect">
              <a:avLst/>
            </a:prstGeom>
            <a:noFill/>
          </p:spPr>
          <p:txBody>
            <a:bodyPr wrap="square" rtlCol="0">
              <a:spAutoFit/>
            </a:bodyPr>
            <a:lstStyle/>
            <a:p>
              <a:pPr algn="ctr"/>
              <a:r>
                <a:rPr lang="en-US" sz="2400" b="1" i="1" dirty="0" err="1">
                  <a:solidFill>
                    <a:schemeClr val="bg1"/>
                  </a:solidFill>
                </a:rPr>
                <a:t>Halomonas</a:t>
              </a:r>
              <a:r>
                <a:rPr lang="en-US" sz="2400" b="1" dirty="0">
                  <a:solidFill>
                    <a:schemeClr val="bg1"/>
                  </a:solidFill>
                </a:rPr>
                <a:t> sp. ATBC28</a:t>
              </a:r>
              <a:endParaRPr lang="en-US" sz="2400" b="1" i="1" dirty="0">
                <a:solidFill>
                  <a:schemeClr val="bg1"/>
                </a:solidFill>
              </a:endParaRPr>
            </a:p>
          </p:txBody>
        </p:sp>
      </p:grpSp>
      <p:sp>
        <p:nvSpPr>
          <p:cNvPr id="14" name="Rectangle 13">
            <a:extLst>
              <a:ext uri="{FF2B5EF4-FFF2-40B4-BE49-F238E27FC236}">
                <a16:creationId xmlns:a16="http://schemas.microsoft.com/office/drawing/2014/main" id="{527DA47D-CE4C-6B45-AFA2-1AD75167636F}"/>
              </a:ext>
            </a:extLst>
          </p:cNvPr>
          <p:cNvSpPr/>
          <p:nvPr/>
        </p:nvSpPr>
        <p:spPr>
          <a:xfrm>
            <a:off x="0" y="0"/>
            <a:ext cx="12192000" cy="64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OBJECTIVE 3: PATHWAYS FOUND FOR PLASTICIZER DEGRADATION</a:t>
            </a:r>
          </a:p>
        </p:txBody>
      </p:sp>
    </p:spTree>
    <p:extLst>
      <p:ext uri="{BB962C8B-B14F-4D97-AF65-F5344CB8AC3E}">
        <p14:creationId xmlns:p14="http://schemas.microsoft.com/office/powerpoint/2010/main" val="141207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grpSp>
        <p:nvGrpSpPr>
          <p:cNvPr id="12" name="Group 11">
            <a:extLst>
              <a:ext uri="{FF2B5EF4-FFF2-40B4-BE49-F238E27FC236}">
                <a16:creationId xmlns:a16="http://schemas.microsoft.com/office/drawing/2014/main" id="{4CCABB5C-0011-6248-AEFA-B41E3F6A471F}"/>
              </a:ext>
            </a:extLst>
          </p:cNvPr>
          <p:cNvGrpSpPr>
            <a:grpSpLocks noChangeAspect="1"/>
          </p:cNvGrpSpPr>
          <p:nvPr/>
        </p:nvGrpSpPr>
        <p:grpSpPr>
          <a:xfrm>
            <a:off x="73167" y="647568"/>
            <a:ext cx="2721189" cy="3062395"/>
            <a:chOff x="58295" y="647568"/>
            <a:chExt cx="5423097" cy="6103089"/>
          </a:xfrm>
        </p:grpSpPr>
        <p:pic>
          <p:nvPicPr>
            <p:cNvPr id="5" name="Picture 4">
              <a:extLst>
                <a:ext uri="{FF2B5EF4-FFF2-40B4-BE49-F238E27FC236}">
                  <a16:creationId xmlns:a16="http://schemas.microsoft.com/office/drawing/2014/main" id="{38874217-CE70-614F-BA58-5592935DAD15}"/>
                </a:ext>
              </a:extLst>
            </p:cNvPr>
            <p:cNvPicPr>
              <a:picLocks noChangeAspect="1"/>
            </p:cNvPicPr>
            <p:nvPr/>
          </p:nvPicPr>
          <p:blipFill rotWithShape="1">
            <a:blip r:embed="rId4"/>
            <a:srcRect l="3634" t="2171" r="10801" b="21639"/>
            <a:stretch/>
          </p:blipFill>
          <p:spPr>
            <a:xfrm>
              <a:off x="637952" y="647568"/>
              <a:ext cx="4843440" cy="6103089"/>
            </a:xfrm>
            <a:prstGeom prst="rect">
              <a:avLst/>
            </a:prstGeom>
          </p:spPr>
        </p:pic>
        <p:sp>
          <p:nvSpPr>
            <p:cNvPr id="7" name="TextBox 6">
              <a:extLst>
                <a:ext uri="{FF2B5EF4-FFF2-40B4-BE49-F238E27FC236}">
                  <a16:creationId xmlns:a16="http://schemas.microsoft.com/office/drawing/2014/main" id="{1E230CEB-8D93-AA41-8FBC-87B1E94BCAD0}"/>
                </a:ext>
              </a:extLst>
            </p:cNvPr>
            <p:cNvSpPr txBox="1"/>
            <p:nvPr/>
          </p:nvSpPr>
          <p:spPr>
            <a:xfrm rot="16200000">
              <a:off x="-1520455" y="3438426"/>
              <a:ext cx="3678865" cy="521366"/>
            </a:xfrm>
            <a:prstGeom prst="rect">
              <a:avLst/>
            </a:prstGeom>
            <a:noFill/>
          </p:spPr>
          <p:txBody>
            <a:bodyPr wrap="square" rtlCol="0">
              <a:spAutoFit/>
            </a:bodyPr>
            <a:lstStyle/>
            <a:p>
              <a:pPr algn="ctr"/>
              <a:r>
                <a:rPr lang="en-US" sz="1100" b="1" i="1" dirty="0">
                  <a:solidFill>
                    <a:schemeClr val="bg1"/>
                  </a:solidFill>
                </a:rPr>
                <a:t>Mycobacterium</a:t>
              </a:r>
              <a:r>
                <a:rPr lang="en-US" sz="1100" b="1" dirty="0">
                  <a:solidFill>
                    <a:schemeClr val="bg1"/>
                  </a:solidFill>
                </a:rPr>
                <a:t> sp. DBP42</a:t>
              </a:r>
              <a:endParaRPr lang="en-US" sz="1100" b="1" i="1" dirty="0">
                <a:solidFill>
                  <a:schemeClr val="bg1"/>
                </a:solidFill>
              </a:endParaRPr>
            </a:p>
          </p:txBody>
        </p:sp>
      </p:grpSp>
      <p:grpSp>
        <p:nvGrpSpPr>
          <p:cNvPr id="2" name="Group 1">
            <a:extLst>
              <a:ext uri="{FF2B5EF4-FFF2-40B4-BE49-F238E27FC236}">
                <a16:creationId xmlns:a16="http://schemas.microsoft.com/office/drawing/2014/main" id="{4760DF3D-E2FC-AE4C-BCC7-BF2A5B26FD59}"/>
              </a:ext>
            </a:extLst>
          </p:cNvPr>
          <p:cNvGrpSpPr>
            <a:grpSpLocks noChangeAspect="1"/>
          </p:cNvGrpSpPr>
          <p:nvPr/>
        </p:nvGrpSpPr>
        <p:grpSpPr>
          <a:xfrm>
            <a:off x="3039248" y="2754982"/>
            <a:ext cx="2102400" cy="1894011"/>
            <a:chOff x="1127595" y="698855"/>
            <a:chExt cx="2785574" cy="2509469"/>
          </a:xfrm>
        </p:grpSpPr>
        <p:grpSp>
          <p:nvGrpSpPr>
            <p:cNvPr id="49" name="Group 48">
              <a:extLst>
                <a:ext uri="{FF2B5EF4-FFF2-40B4-BE49-F238E27FC236}">
                  <a16:creationId xmlns:a16="http://schemas.microsoft.com/office/drawing/2014/main" id="{DECC17A3-391E-5B41-B136-37033BB0A6F9}"/>
                </a:ext>
              </a:extLst>
            </p:cNvPr>
            <p:cNvGrpSpPr/>
            <p:nvPr/>
          </p:nvGrpSpPr>
          <p:grpSpPr>
            <a:xfrm>
              <a:off x="1127595" y="698855"/>
              <a:ext cx="2785574" cy="2509469"/>
              <a:chOff x="1127595" y="698855"/>
              <a:chExt cx="2785574" cy="2509469"/>
            </a:xfrm>
          </p:grpSpPr>
          <p:sp>
            <p:nvSpPr>
              <p:cNvPr id="50" name="Rectangle 49">
                <a:extLst>
                  <a:ext uri="{FF2B5EF4-FFF2-40B4-BE49-F238E27FC236}">
                    <a16:creationId xmlns:a16="http://schemas.microsoft.com/office/drawing/2014/main" id="{60D2412A-9C2D-F64F-9CCE-CEEC233A5755}"/>
                  </a:ext>
                </a:extLst>
              </p:cNvPr>
              <p:cNvSpPr/>
              <p:nvPr/>
            </p:nvSpPr>
            <p:spPr>
              <a:xfrm>
                <a:off x="1127595" y="698855"/>
                <a:ext cx="2785574" cy="250946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rgbClr val="C00000"/>
                    </a:solidFill>
                  </a:rPr>
                  <a:t>Bis(2-ethylhexyl phthalate (DEHP)</a:t>
                </a:r>
                <a:endParaRPr lang="en-US" sz="1400" b="1" dirty="0">
                  <a:solidFill>
                    <a:srgbClr val="C00000"/>
                  </a:solidFill>
                </a:endParaRPr>
              </a:p>
            </p:txBody>
          </p:sp>
          <p:pic>
            <p:nvPicPr>
              <p:cNvPr id="51" name="Picture 50">
                <a:extLst>
                  <a:ext uri="{FF2B5EF4-FFF2-40B4-BE49-F238E27FC236}">
                    <a16:creationId xmlns:a16="http://schemas.microsoft.com/office/drawing/2014/main" id="{7DD8CB53-BA7D-7549-B2C2-399A115FA424}"/>
                  </a:ext>
                </a:extLst>
              </p:cNvPr>
              <p:cNvPicPr>
                <a:picLocks noChangeAspect="1"/>
              </p:cNvPicPr>
              <p:nvPr/>
            </p:nvPicPr>
            <p:blipFill rotWithShape="1">
              <a:blip r:embed="rId5"/>
              <a:srcRect l="30903" t="7877" r="37216" b="72162"/>
              <a:stretch/>
            </p:blipFill>
            <p:spPr>
              <a:xfrm>
                <a:off x="1466123" y="1406741"/>
                <a:ext cx="1972585" cy="1747785"/>
              </a:xfrm>
              <a:prstGeom prst="rect">
                <a:avLst/>
              </a:prstGeom>
            </p:spPr>
          </p:pic>
        </p:grpSp>
        <p:pic>
          <p:nvPicPr>
            <p:cNvPr id="52" name="Picture 51">
              <a:extLst>
                <a:ext uri="{FF2B5EF4-FFF2-40B4-BE49-F238E27FC236}">
                  <a16:creationId xmlns:a16="http://schemas.microsoft.com/office/drawing/2014/main" id="{AE1260C1-07C6-CD4A-9B5F-23766A0F35C2}"/>
                </a:ext>
              </a:extLst>
            </p:cNvPr>
            <p:cNvPicPr>
              <a:picLocks noChangeAspect="1"/>
            </p:cNvPicPr>
            <p:nvPr/>
          </p:nvPicPr>
          <p:blipFill rotWithShape="1">
            <a:blip r:embed="rId6"/>
            <a:srcRect l="30903" t="7877" r="37216" b="72162"/>
            <a:stretch/>
          </p:blipFill>
          <p:spPr>
            <a:xfrm>
              <a:off x="1398358" y="1324263"/>
              <a:ext cx="2108114" cy="1867868"/>
            </a:xfrm>
            <a:prstGeom prst="rect">
              <a:avLst/>
            </a:prstGeom>
          </p:spPr>
        </p:pic>
      </p:grpSp>
      <p:grpSp>
        <p:nvGrpSpPr>
          <p:cNvPr id="4" name="Group 3">
            <a:extLst>
              <a:ext uri="{FF2B5EF4-FFF2-40B4-BE49-F238E27FC236}">
                <a16:creationId xmlns:a16="http://schemas.microsoft.com/office/drawing/2014/main" id="{99D245AF-638C-CB4F-BCBF-68EDF077BAF9}"/>
              </a:ext>
            </a:extLst>
          </p:cNvPr>
          <p:cNvGrpSpPr>
            <a:grpSpLocks noChangeAspect="1"/>
          </p:cNvGrpSpPr>
          <p:nvPr/>
        </p:nvGrpSpPr>
        <p:grpSpPr>
          <a:xfrm>
            <a:off x="3029313" y="679107"/>
            <a:ext cx="2102400" cy="1733989"/>
            <a:chOff x="4212528" y="698855"/>
            <a:chExt cx="3042642" cy="2509469"/>
          </a:xfrm>
        </p:grpSpPr>
        <p:grpSp>
          <p:nvGrpSpPr>
            <p:cNvPr id="53" name="Group 52">
              <a:extLst>
                <a:ext uri="{FF2B5EF4-FFF2-40B4-BE49-F238E27FC236}">
                  <a16:creationId xmlns:a16="http://schemas.microsoft.com/office/drawing/2014/main" id="{A62D8991-51CB-5D47-8D59-E8F6C1B95CD6}"/>
                </a:ext>
              </a:extLst>
            </p:cNvPr>
            <p:cNvGrpSpPr/>
            <p:nvPr/>
          </p:nvGrpSpPr>
          <p:grpSpPr>
            <a:xfrm>
              <a:off x="4212528" y="698855"/>
              <a:ext cx="3042642" cy="2509469"/>
              <a:chOff x="4212528" y="698855"/>
              <a:chExt cx="3042642" cy="2509469"/>
            </a:xfrm>
          </p:grpSpPr>
          <p:sp>
            <p:nvSpPr>
              <p:cNvPr id="54" name="Rectangle 53">
                <a:extLst>
                  <a:ext uri="{FF2B5EF4-FFF2-40B4-BE49-F238E27FC236}">
                    <a16:creationId xmlns:a16="http://schemas.microsoft.com/office/drawing/2014/main" id="{C5E2FE90-B1A7-124F-B73E-CFE793E5DDFF}"/>
                  </a:ext>
                </a:extLst>
              </p:cNvPr>
              <p:cNvSpPr/>
              <p:nvPr/>
            </p:nvSpPr>
            <p:spPr>
              <a:xfrm>
                <a:off x="4212528" y="698855"/>
                <a:ext cx="3042642" cy="250946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rgbClr val="C00000"/>
                    </a:solidFill>
                  </a:rPr>
                  <a:t>Dibutyl phthalate (DBP)</a:t>
                </a:r>
                <a:endParaRPr lang="en-US" sz="1400" b="1" dirty="0">
                  <a:solidFill>
                    <a:srgbClr val="C00000"/>
                  </a:solidFill>
                </a:endParaRPr>
              </a:p>
            </p:txBody>
          </p:sp>
          <p:pic>
            <p:nvPicPr>
              <p:cNvPr id="55" name="Picture 54">
                <a:extLst>
                  <a:ext uri="{FF2B5EF4-FFF2-40B4-BE49-F238E27FC236}">
                    <a16:creationId xmlns:a16="http://schemas.microsoft.com/office/drawing/2014/main" id="{6E653B02-E53D-F84D-A07A-61624ED48CE7}"/>
                  </a:ext>
                </a:extLst>
              </p:cNvPr>
              <p:cNvPicPr>
                <a:picLocks noChangeAspect="1"/>
              </p:cNvPicPr>
              <p:nvPr/>
            </p:nvPicPr>
            <p:blipFill rotWithShape="1">
              <a:blip r:embed="rId7"/>
              <a:srcRect l="30903" t="9876" r="41453" b="73821"/>
              <a:stretch/>
            </p:blipFill>
            <p:spPr>
              <a:xfrm>
                <a:off x="4664792" y="1331655"/>
                <a:ext cx="2138114" cy="1784424"/>
              </a:xfrm>
              <a:prstGeom prst="rect">
                <a:avLst/>
              </a:prstGeom>
            </p:spPr>
          </p:pic>
        </p:grpSp>
        <p:pic>
          <p:nvPicPr>
            <p:cNvPr id="56" name="Picture 55">
              <a:extLst>
                <a:ext uri="{FF2B5EF4-FFF2-40B4-BE49-F238E27FC236}">
                  <a16:creationId xmlns:a16="http://schemas.microsoft.com/office/drawing/2014/main" id="{40354AC0-9BE4-3449-BBA8-9FA4F3B5C137}"/>
                </a:ext>
              </a:extLst>
            </p:cNvPr>
            <p:cNvPicPr>
              <a:picLocks noChangeAspect="1"/>
            </p:cNvPicPr>
            <p:nvPr/>
          </p:nvPicPr>
          <p:blipFill rotWithShape="1">
            <a:blip r:embed="rId8"/>
            <a:srcRect l="30770" t="9876" r="41587" b="73821"/>
            <a:stretch/>
          </p:blipFill>
          <p:spPr>
            <a:xfrm>
              <a:off x="4530135" y="1205137"/>
              <a:ext cx="2358238" cy="1968134"/>
            </a:xfrm>
            <a:prstGeom prst="rect">
              <a:avLst/>
            </a:prstGeom>
          </p:spPr>
        </p:pic>
      </p:grpSp>
      <p:sp>
        <p:nvSpPr>
          <p:cNvPr id="58" name="Rectangle 57">
            <a:extLst>
              <a:ext uri="{FF2B5EF4-FFF2-40B4-BE49-F238E27FC236}">
                <a16:creationId xmlns:a16="http://schemas.microsoft.com/office/drawing/2014/main" id="{C5FA5D82-1F4F-C84A-902E-3D34ED3C08F5}"/>
              </a:ext>
            </a:extLst>
          </p:cNvPr>
          <p:cNvSpPr/>
          <p:nvPr/>
        </p:nvSpPr>
        <p:spPr>
          <a:xfrm>
            <a:off x="0" y="0"/>
            <a:ext cx="12192000" cy="64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OBJECTIVE 3: </a:t>
            </a:r>
            <a:r>
              <a:rPr lang="en-US" sz="3200" b="1" i="1" dirty="0"/>
              <a:t>MYCOBACTERIUM SP. DBP42 </a:t>
            </a:r>
            <a:r>
              <a:rPr lang="en-US" sz="3200" b="1" dirty="0"/>
              <a:t>PLASTICIZER DEGRADATION</a:t>
            </a:r>
          </a:p>
        </p:txBody>
      </p:sp>
    </p:spTree>
    <p:extLst>
      <p:ext uri="{BB962C8B-B14F-4D97-AF65-F5344CB8AC3E}">
        <p14:creationId xmlns:p14="http://schemas.microsoft.com/office/powerpoint/2010/main" val="376167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grpSp>
        <p:nvGrpSpPr>
          <p:cNvPr id="12" name="Group 11">
            <a:extLst>
              <a:ext uri="{FF2B5EF4-FFF2-40B4-BE49-F238E27FC236}">
                <a16:creationId xmlns:a16="http://schemas.microsoft.com/office/drawing/2014/main" id="{4CCABB5C-0011-6248-AEFA-B41E3F6A471F}"/>
              </a:ext>
            </a:extLst>
          </p:cNvPr>
          <p:cNvGrpSpPr>
            <a:grpSpLocks noChangeAspect="1"/>
          </p:cNvGrpSpPr>
          <p:nvPr/>
        </p:nvGrpSpPr>
        <p:grpSpPr>
          <a:xfrm>
            <a:off x="73167" y="647568"/>
            <a:ext cx="2721189" cy="3062395"/>
            <a:chOff x="58295" y="647568"/>
            <a:chExt cx="5423097" cy="6103089"/>
          </a:xfrm>
        </p:grpSpPr>
        <p:pic>
          <p:nvPicPr>
            <p:cNvPr id="5" name="Picture 4">
              <a:extLst>
                <a:ext uri="{FF2B5EF4-FFF2-40B4-BE49-F238E27FC236}">
                  <a16:creationId xmlns:a16="http://schemas.microsoft.com/office/drawing/2014/main" id="{38874217-CE70-614F-BA58-5592935DAD15}"/>
                </a:ext>
              </a:extLst>
            </p:cNvPr>
            <p:cNvPicPr>
              <a:picLocks noChangeAspect="1"/>
            </p:cNvPicPr>
            <p:nvPr/>
          </p:nvPicPr>
          <p:blipFill rotWithShape="1">
            <a:blip r:embed="rId4"/>
            <a:srcRect l="3634" t="2171" r="10801" b="21639"/>
            <a:stretch/>
          </p:blipFill>
          <p:spPr>
            <a:xfrm>
              <a:off x="637952" y="647568"/>
              <a:ext cx="4843440" cy="6103089"/>
            </a:xfrm>
            <a:prstGeom prst="rect">
              <a:avLst/>
            </a:prstGeom>
          </p:spPr>
        </p:pic>
        <p:sp>
          <p:nvSpPr>
            <p:cNvPr id="7" name="TextBox 6">
              <a:extLst>
                <a:ext uri="{FF2B5EF4-FFF2-40B4-BE49-F238E27FC236}">
                  <a16:creationId xmlns:a16="http://schemas.microsoft.com/office/drawing/2014/main" id="{1E230CEB-8D93-AA41-8FBC-87B1E94BCAD0}"/>
                </a:ext>
              </a:extLst>
            </p:cNvPr>
            <p:cNvSpPr txBox="1"/>
            <p:nvPr/>
          </p:nvSpPr>
          <p:spPr>
            <a:xfrm rot="16200000">
              <a:off x="-1520455" y="3438426"/>
              <a:ext cx="3678865" cy="521366"/>
            </a:xfrm>
            <a:prstGeom prst="rect">
              <a:avLst/>
            </a:prstGeom>
            <a:noFill/>
          </p:spPr>
          <p:txBody>
            <a:bodyPr wrap="square" rtlCol="0">
              <a:spAutoFit/>
            </a:bodyPr>
            <a:lstStyle/>
            <a:p>
              <a:pPr algn="ctr"/>
              <a:r>
                <a:rPr lang="en-US" sz="1100" b="1" i="1" dirty="0">
                  <a:solidFill>
                    <a:schemeClr val="bg1"/>
                  </a:solidFill>
                </a:rPr>
                <a:t>Mycobacterium</a:t>
              </a:r>
              <a:r>
                <a:rPr lang="en-US" sz="1100" b="1" dirty="0">
                  <a:solidFill>
                    <a:schemeClr val="bg1"/>
                  </a:solidFill>
                </a:rPr>
                <a:t> sp. DBP42</a:t>
              </a:r>
              <a:endParaRPr lang="en-US" sz="1100" b="1" i="1" dirty="0">
                <a:solidFill>
                  <a:schemeClr val="bg1"/>
                </a:solidFill>
              </a:endParaRPr>
            </a:p>
          </p:txBody>
        </p:sp>
      </p:grpSp>
      <p:grpSp>
        <p:nvGrpSpPr>
          <p:cNvPr id="20" name="Group 19">
            <a:extLst>
              <a:ext uri="{FF2B5EF4-FFF2-40B4-BE49-F238E27FC236}">
                <a16:creationId xmlns:a16="http://schemas.microsoft.com/office/drawing/2014/main" id="{5B50796F-6EA5-364E-9725-E75696D9FE54}"/>
              </a:ext>
            </a:extLst>
          </p:cNvPr>
          <p:cNvGrpSpPr/>
          <p:nvPr/>
        </p:nvGrpSpPr>
        <p:grpSpPr>
          <a:xfrm>
            <a:off x="3045732" y="5019923"/>
            <a:ext cx="6100535" cy="1815065"/>
            <a:chOff x="3045732" y="5019923"/>
            <a:chExt cx="6100535" cy="1815065"/>
          </a:xfrm>
        </p:grpSpPr>
        <p:grpSp>
          <p:nvGrpSpPr>
            <p:cNvPr id="47" name="Group 46">
              <a:extLst>
                <a:ext uri="{FF2B5EF4-FFF2-40B4-BE49-F238E27FC236}">
                  <a16:creationId xmlns:a16="http://schemas.microsoft.com/office/drawing/2014/main" id="{2B5225DB-FCC5-6947-AE3D-AC326225AA78}"/>
                </a:ext>
              </a:extLst>
            </p:cNvPr>
            <p:cNvGrpSpPr/>
            <p:nvPr/>
          </p:nvGrpSpPr>
          <p:grpSpPr>
            <a:xfrm>
              <a:off x="5085974" y="5113483"/>
              <a:ext cx="4060293" cy="1721505"/>
              <a:chOff x="7729821" y="5069417"/>
              <a:chExt cx="4060293" cy="1721505"/>
            </a:xfrm>
          </p:grpSpPr>
          <p:cxnSp>
            <p:nvCxnSpPr>
              <p:cNvPr id="40" name="Straight Arrow Connector 39">
                <a:extLst>
                  <a:ext uri="{FF2B5EF4-FFF2-40B4-BE49-F238E27FC236}">
                    <a16:creationId xmlns:a16="http://schemas.microsoft.com/office/drawing/2014/main" id="{25B6A3F1-B373-804F-94D4-E1F519B91721}"/>
                  </a:ext>
                </a:extLst>
              </p:cNvPr>
              <p:cNvCxnSpPr>
                <a:cxnSpLocks/>
              </p:cNvCxnSpPr>
              <p:nvPr/>
            </p:nvCxnSpPr>
            <p:spPr>
              <a:xfrm>
                <a:off x="7729821" y="5894269"/>
                <a:ext cx="2524136" cy="10851"/>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96D1D8A-4E9D-3047-AEB2-EE1941279BE9}"/>
                  </a:ext>
                </a:extLst>
              </p:cNvPr>
              <p:cNvPicPr>
                <a:picLocks noChangeAspect="1"/>
              </p:cNvPicPr>
              <p:nvPr/>
            </p:nvPicPr>
            <p:blipFill rotWithShape="1">
              <a:blip r:embed="rId5"/>
              <a:srcRect l="41649" t="15525" r="36495" b="77830"/>
              <a:stretch/>
            </p:blipFill>
            <p:spPr>
              <a:xfrm>
                <a:off x="10470908" y="5674065"/>
                <a:ext cx="1294809" cy="557097"/>
              </a:xfrm>
              <a:prstGeom prst="rect">
                <a:avLst/>
              </a:prstGeom>
            </p:spPr>
          </p:pic>
          <p:pic>
            <p:nvPicPr>
              <p:cNvPr id="42" name="Picture 41">
                <a:extLst>
                  <a:ext uri="{FF2B5EF4-FFF2-40B4-BE49-F238E27FC236}">
                    <a16:creationId xmlns:a16="http://schemas.microsoft.com/office/drawing/2014/main" id="{ECF2165E-3AA5-0142-A180-A04F6E1BB2F9}"/>
                  </a:ext>
                </a:extLst>
              </p:cNvPr>
              <p:cNvPicPr>
                <a:picLocks noChangeAspect="1"/>
              </p:cNvPicPr>
              <p:nvPr/>
            </p:nvPicPr>
            <p:blipFill rotWithShape="1">
              <a:blip r:embed="rId6"/>
              <a:srcRect l="21443" t="15866" r="40481" b="73644"/>
              <a:stretch/>
            </p:blipFill>
            <p:spPr>
              <a:xfrm>
                <a:off x="10485508" y="5069417"/>
                <a:ext cx="1304606" cy="508656"/>
              </a:xfrm>
              <a:prstGeom prst="rect">
                <a:avLst/>
              </a:prstGeom>
            </p:spPr>
          </p:pic>
          <p:pic>
            <p:nvPicPr>
              <p:cNvPr id="43" name="Picture 42">
                <a:extLst>
                  <a:ext uri="{FF2B5EF4-FFF2-40B4-BE49-F238E27FC236}">
                    <a16:creationId xmlns:a16="http://schemas.microsoft.com/office/drawing/2014/main" id="{E73AE2FD-12CC-164B-9D13-45B273B5D408}"/>
                  </a:ext>
                </a:extLst>
              </p:cNvPr>
              <p:cNvPicPr>
                <a:picLocks noChangeAspect="1"/>
              </p:cNvPicPr>
              <p:nvPr/>
            </p:nvPicPr>
            <p:blipFill rotWithShape="1">
              <a:blip r:embed="rId7"/>
              <a:srcRect l="37759" t="15828" r="50000" b="77098"/>
              <a:stretch/>
            </p:blipFill>
            <p:spPr>
              <a:xfrm>
                <a:off x="10762622" y="6293880"/>
                <a:ext cx="607744" cy="497042"/>
              </a:xfrm>
              <a:prstGeom prst="rect">
                <a:avLst/>
              </a:prstGeom>
            </p:spPr>
          </p:pic>
          <p:sp>
            <p:nvSpPr>
              <p:cNvPr id="44" name="TextBox 43">
                <a:extLst>
                  <a:ext uri="{FF2B5EF4-FFF2-40B4-BE49-F238E27FC236}">
                    <a16:creationId xmlns:a16="http://schemas.microsoft.com/office/drawing/2014/main" id="{9D557E6A-9EA1-5148-811B-7D577F259F9B}"/>
                  </a:ext>
                </a:extLst>
              </p:cNvPr>
              <p:cNvSpPr txBox="1"/>
              <p:nvPr/>
            </p:nvSpPr>
            <p:spPr>
              <a:xfrm>
                <a:off x="7824075" y="5551177"/>
                <a:ext cx="2308796" cy="707886"/>
              </a:xfrm>
              <a:prstGeom prst="rect">
                <a:avLst/>
              </a:prstGeom>
              <a:noFill/>
            </p:spPr>
            <p:txBody>
              <a:bodyPr wrap="square" rtlCol="0">
                <a:spAutoFit/>
              </a:bodyPr>
              <a:lstStyle/>
              <a:p>
                <a:pPr algn="ctr"/>
                <a:r>
                  <a:rPr lang="en-US" sz="2000" b="1" dirty="0">
                    <a:solidFill>
                      <a:schemeClr val="accent6">
                        <a:lumMod val="40000"/>
                        <a:lumOff val="60000"/>
                      </a:schemeClr>
                    </a:solidFill>
                  </a:rPr>
                  <a:t>Isocitrate lyase</a:t>
                </a:r>
              </a:p>
              <a:p>
                <a:pPr algn="ctr"/>
                <a:r>
                  <a:rPr lang="en-US" sz="2000" b="1" dirty="0">
                    <a:solidFill>
                      <a:schemeClr val="accent6">
                        <a:lumMod val="40000"/>
                        <a:lumOff val="60000"/>
                      </a:schemeClr>
                    </a:solidFill>
                  </a:rPr>
                  <a:t>25% exoproteome</a:t>
                </a:r>
              </a:p>
            </p:txBody>
          </p:sp>
        </p:grpSp>
        <p:grpSp>
          <p:nvGrpSpPr>
            <p:cNvPr id="48" name="Group 47">
              <a:extLst>
                <a:ext uri="{FF2B5EF4-FFF2-40B4-BE49-F238E27FC236}">
                  <a16:creationId xmlns:a16="http://schemas.microsoft.com/office/drawing/2014/main" id="{E01F3BE3-1329-0945-8026-85C45652781C}"/>
                </a:ext>
              </a:extLst>
            </p:cNvPr>
            <p:cNvGrpSpPr/>
            <p:nvPr/>
          </p:nvGrpSpPr>
          <p:grpSpPr>
            <a:xfrm>
              <a:off x="3045732" y="5019923"/>
              <a:ext cx="2104410" cy="1774800"/>
              <a:chOff x="5689579" y="4975857"/>
              <a:chExt cx="2104410" cy="1774800"/>
            </a:xfrm>
          </p:grpSpPr>
          <p:grpSp>
            <p:nvGrpSpPr>
              <p:cNvPr id="24" name="Group 23">
                <a:extLst>
                  <a:ext uri="{FF2B5EF4-FFF2-40B4-BE49-F238E27FC236}">
                    <a16:creationId xmlns:a16="http://schemas.microsoft.com/office/drawing/2014/main" id="{F9E6F617-F630-E74D-B443-20E9B3EED330}"/>
                  </a:ext>
                </a:extLst>
              </p:cNvPr>
              <p:cNvGrpSpPr>
                <a:grpSpLocks noChangeAspect="1"/>
              </p:cNvGrpSpPr>
              <p:nvPr/>
            </p:nvGrpSpPr>
            <p:grpSpPr>
              <a:xfrm>
                <a:off x="5689579" y="4975857"/>
                <a:ext cx="2104410" cy="1774800"/>
                <a:chOff x="8369563" y="698855"/>
                <a:chExt cx="2975518" cy="2509468"/>
              </a:xfrm>
            </p:grpSpPr>
            <p:sp>
              <p:nvSpPr>
                <p:cNvPr id="27" name="Rectangle 26">
                  <a:extLst>
                    <a:ext uri="{FF2B5EF4-FFF2-40B4-BE49-F238E27FC236}">
                      <a16:creationId xmlns:a16="http://schemas.microsoft.com/office/drawing/2014/main" id="{5F7EF41A-07E0-4C48-8924-F2DE6CB02793}"/>
                    </a:ext>
                  </a:extLst>
                </p:cNvPr>
                <p:cNvSpPr/>
                <p:nvPr/>
              </p:nvSpPr>
              <p:spPr>
                <a:xfrm>
                  <a:off x="8369563" y="698855"/>
                  <a:ext cx="2975518" cy="250946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a:solidFill>
                      <a:srgbClr val="00B050"/>
                    </a:solidFill>
                  </a:endParaRPr>
                </a:p>
              </p:txBody>
            </p:sp>
            <p:sp>
              <p:nvSpPr>
                <p:cNvPr id="26" name="TextBox 25">
                  <a:extLst>
                    <a:ext uri="{FF2B5EF4-FFF2-40B4-BE49-F238E27FC236}">
                      <a16:creationId xmlns:a16="http://schemas.microsoft.com/office/drawing/2014/main" id="{208B2E9D-6BF5-5343-B7B3-533E5E97613D}"/>
                    </a:ext>
                  </a:extLst>
                </p:cNvPr>
                <p:cNvSpPr txBox="1"/>
                <p:nvPr/>
              </p:nvSpPr>
              <p:spPr>
                <a:xfrm>
                  <a:off x="8369563" y="698855"/>
                  <a:ext cx="2975518" cy="739804"/>
                </a:xfrm>
                <a:prstGeom prst="rect">
                  <a:avLst/>
                </a:prstGeom>
                <a:noFill/>
              </p:spPr>
              <p:txBody>
                <a:bodyPr wrap="square" rtlCol="0">
                  <a:spAutoFit/>
                </a:bodyPr>
                <a:lstStyle/>
                <a:p>
                  <a:pPr algn="ctr"/>
                  <a:r>
                    <a:rPr lang="en-GB" sz="1400" b="1" dirty="0">
                      <a:solidFill>
                        <a:srgbClr val="00B050"/>
                      </a:solidFill>
                    </a:rPr>
                    <a:t>Acetyl tributyl citrate (ATBC)</a:t>
                  </a:r>
                  <a:endParaRPr lang="en-US" sz="1400" b="1" dirty="0">
                    <a:solidFill>
                      <a:srgbClr val="00B050"/>
                    </a:solidFill>
                  </a:endParaRPr>
                </a:p>
              </p:txBody>
            </p:sp>
          </p:grpSp>
          <p:pic>
            <p:nvPicPr>
              <p:cNvPr id="39" name="Picture 38">
                <a:extLst>
                  <a:ext uri="{FF2B5EF4-FFF2-40B4-BE49-F238E27FC236}">
                    <a16:creationId xmlns:a16="http://schemas.microsoft.com/office/drawing/2014/main" id="{7E9880D9-1985-4D4B-9892-7F2412ADC212}"/>
                  </a:ext>
                </a:extLst>
              </p:cNvPr>
              <p:cNvPicPr>
                <a:picLocks noChangeAspect="1"/>
              </p:cNvPicPr>
              <p:nvPr/>
            </p:nvPicPr>
            <p:blipFill rotWithShape="1">
              <a:blip r:embed="rId8"/>
              <a:srcRect l="14340" t="10729" r="42955" b="67257"/>
              <a:stretch/>
            </p:blipFill>
            <p:spPr>
              <a:xfrm>
                <a:off x="5873650" y="5455175"/>
                <a:ext cx="1736268" cy="1266560"/>
              </a:xfrm>
              <a:prstGeom prst="rect">
                <a:avLst/>
              </a:prstGeom>
            </p:spPr>
          </p:pic>
        </p:grpSp>
      </p:grpSp>
      <p:grpSp>
        <p:nvGrpSpPr>
          <p:cNvPr id="9" name="Group 8">
            <a:extLst>
              <a:ext uri="{FF2B5EF4-FFF2-40B4-BE49-F238E27FC236}">
                <a16:creationId xmlns:a16="http://schemas.microsoft.com/office/drawing/2014/main" id="{CDCFB333-82F9-C249-9DA6-2D842B6FD8D2}"/>
              </a:ext>
            </a:extLst>
          </p:cNvPr>
          <p:cNvGrpSpPr/>
          <p:nvPr/>
        </p:nvGrpSpPr>
        <p:grpSpPr>
          <a:xfrm>
            <a:off x="3039248" y="2754982"/>
            <a:ext cx="6343253" cy="2193009"/>
            <a:chOff x="5683095" y="2710916"/>
            <a:chExt cx="6343253" cy="2193009"/>
          </a:xfrm>
        </p:grpSpPr>
        <p:grpSp>
          <p:nvGrpSpPr>
            <p:cNvPr id="46" name="Group 45">
              <a:extLst>
                <a:ext uri="{FF2B5EF4-FFF2-40B4-BE49-F238E27FC236}">
                  <a16:creationId xmlns:a16="http://schemas.microsoft.com/office/drawing/2014/main" id="{E66E3CD0-70E3-1B45-B4C2-73C6BDEE0DA7}"/>
                </a:ext>
              </a:extLst>
            </p:cNvPr>
            <p:cNvGrpSpPr/>
            <p:nvPr/>
          </p:nvGrpSpPr>
          <p:grpSpPr>
            <a:xfrm>
              <a:off x="7593899" y="2781739"/>
              <a:ext cx="4432449" cy="2122186"/>
              <a:chOff x="7593899" y="2781739"/>
              <a:chExt cx="4432449" cy="2122186"/>
            </a:xfrm>
          </p:grpSpPr>
          <p:cxnSp>
            <p:nvCxnSpPr>
              <p:cNvPr id="31" name="Straight Arrow Connector 30">
                <a:extLst>
                  <a:ext uri="{FF2B5EF4-FFF2-40B4-BE49-F238E27FC236}">
                    <a16:creationId xmlns:a16="http://schemas.microsoft.com/office/drawing/2014/main" id="{25B48A02-8937-264E-B505-CC3946E48815}"/>
                  </a:ext>
                </a:extLst>
              </p:cNvPr>
              <p:cNvCxnSpPr>
                <a:cxnSpLocks/>
              </p:cNvCxnSpPr>
              <p:nvPr/>
            </p:nvCxnSpPr>
            <p:spPr>
              <a:xfrm>
                <a:off x="7593899" y="3699112"/>
                <a:ext cx="2524136" cy="10851"/>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93AC8F0-7FCD-414F-8854-1EF8539F3349}"/>
                      </a:ext>
                    </a:extLst>
                  </p:cNvPr>
                  <p:cNvSpPr txBox="1"/>
                  <p:nvPr/>
                </p:nvSpPr>
                <p:spPr>
                  <a:xfrm>
                    <a:off x="7901810" y="3356020"/>
                    <a:ext cx="1908313" cy="707886"/>
                  </a:xfrm>
                  <a:prstGeom prst="rect">
                    <a:avLst/>
                  </a:prstGeom>
                  <a:noFill/>
                </p:spPr>
                <p:txBody>
                  <a:bodyPr wrap="square" rtlCol="0">
                    <a:spAutoFit/>
                  </a:bodyPr>
                  <a:lstStyle/>
                  <a:p>
                    <a:pPr algn="ctr"/>
                    <a14:m>
                      <m:oMath xmlns:m="http://schemas.openxmlformats.org/officeDocument/2006/math">
                        <m:r>
                          <a:rPr lang="en-US" sz="2000" b="1" i="0" smtClean="0">
                            <a:solidFill>
                              <a:schemeClr val="accent6">
                                <a:lumMod val="40000"/>
                                <a:lumOff val="60000"/>
                              </a:schemeClr>
                            </a:solidFill>
                            <a:latin typeface="Cambria Math" panose="02040503050406030204" pitchFamily="18" charset="0"/>
                            <a:ea typeface="Cambria Math" panose="02040503050406030204" pitchFamily="18" charset="0"/>
                          </a:rPr>
                          <m:t>𝛃</m:t>
                        </m:r>
                      </m:oMath>
                    </a14:m>
                    <a:r>
                      <a:rPr lang="en-US" sz="2000" b="1" dirty="0">
                        <a:solidFill>
                          <a:schemeClr val="accent6">
                            <a:lumMod val="40000"/>
                            <a:lumOff val="60000"/>
                          </a:schemeClr>
                        </a:solidFill>
                      </a:rPr>
                      <a:t>-oxidation of fatty acids</a:t>
                    </a:r>
                  </a:p>
                </p:txBody>
              </p:sp>
            </mc:Choice>
            <mc:Fallback xmlns="">
              <p:sp>
                <p:nvSpPr>
                  <p:cNvPr id="32" name="TextBox 31">
                    <a:extLst>
                      <a:ext uri="{FF2B5EF4-FFF2-40B4-BE49-F238E27FC236}">
                        <a16:creationId xmlns:a16="http://schemas.microsoft.com/office/drawing/2014/main" id="{393AC8F0-7FCD-414F-8854-1EF8539F3349}"/>
                      </a:ext>
                    </a:extLst>
                  </p:cNvPr>
                  <p:cNvSpPr txBox="1">
                    <a:spLocks noRot="1" noChangeAspect="1" noMove="1" noResize="1" noEditPoints="1" noAdjustHandles="1" noChangeArrowheads="1" noChangeShapeType="1" noTextEdit="1"/>
                  </p:cNvSpPr>
                  <p:nvPr/>
                </p:nvSpPr>
                <p:spPr>
                  <a:xfrm>
                    <a:off x="7901810" y="3356020"/>
                    <a:ext cx="1908313" cy="707886"/>
                  </a:xfrm>
                  <a:prstGeom prst="rect">
                    <a:avLst/>
                  </a:prstGeom>
                  <a:blipFill>
                    <a:blip r:embed="rId9"/>
                    <a:stretch>
                      <a:fillRect t="-5357" r="-662" b="-14286"/>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B0527983-234C-7B4B-A38E-17872B024FA2}"/>
                  </a:ext>
                </a:extLst>
              </p:cNvPr>
              <p:cNvPicPr>
                <a:picLocks noChangeAspect="1"/>
              </p:cNvPicPr>
              <p:nvPr/>
            </p:nvPicPr>
            <p:blipFill rotWithShape="1">
              <a:blip r:embed="rId10"/>
              <a:srcRect l="25295" t="16068" r="55034" b="77002"/>
              <a:stretch/>
            </p:blipFill>
            <p:spPr>
              <a:xfrm>
                <a:off x="10557556" y="3114208"/>
                <a:ext cx="970187" cy="483623"/>
              </a:xfrm>
              <a:prstGeom prst="rect">
                <a:avLst/>
              </a:prstGeom>
            </p:spPr>
          </p:pic>
          <p:pic>
            <p:nvPicPr>
              <p:cNvPr id="34" name="Picture 33">
                <a:extLst>
                  <a:ext uri="{FF2B5EF4-FFF2-40B4-BE49-F238E27FC236}">
                    <a16:creationId xmlns:a16="http://schemas.microsoft.com/office/drawing/2014/main" id="{7C15E287-6ACA-624F-B317-F3933230C8E5}"/>
                  </a:ext>
                </a:extLst>
              </p:cNvPr>
              <p:cNvPicPr>
                <a:picLocks noChangeAspect="1"/>
              </p:cNvPicPr>
              <p:nvPr/>
            </p:nvPicPr>
            <p:blipFill rotWithShape="1">
              <a:blip r:embed="rId11"/>
              <a:srcRect l="31212" t="10956" r="50000" b="77052"/>
              <a:stretch/>
            </p:blipFill>
            <p:spPr>
              <a:xfrm>
                <a:off x="10557556" y="3695654"/>
                <a:ext cx="970187" cy="876299"/>
              </a:xfrm>
              <a:prstGeom prst="rect">
                <a:avLst/>
              </a:prstGeom>
            </p:spPr>
          </p:pic>
          <p:sp>
            <p:nvSpPr>
              <p:cNvPr id="37" name="TextBox 36">
                <a:extLst>
                  <a:ext uri="{FF2B5EF4-FFF2-40B4-BE49-F238E27FC236}">
                    <a16:creationId xmlns:a16="http://schemas.microsoft.com/office/drawing/2014/main" id="{50791B26-578C-8549-99E2-99D6C61DB531}"/>
                  </a:ext>
                </a:extLst>
              </p:cNvPr>
              <p:cNvSpPr txBox="1"/>
              <p:nvPr/>
            </p:nvSpPr>
            <p:spPr>
              <a:xfrm>
                <a:off x="10118035" y="4565371"/>
                <a:ext cx="1908313" cy="338554"/>
              </a:xfrm>
              <a:prstGeom prst="rect">
                <a:avLst/>
              </a:prstGeom>
              <a:noFill/>
            </p:spPr>
            <p:txBody>
              <a:bodyPr wrap="square" rtlCol="0">
                <a:spAutoFit/>
              </a:bodyPr>
              <a:lstStyle/>
              <a:p>
                <a:pPr algn="ctr"/>
                <a:r>
                  <a:rPr lang="en-US" sz="1600" b="1" dirty="0">
                    <a:solidFill>
                      <a:schemeClr val="bg2"/>
                    </a:solidFill>
                  </a:rPr>
                  <a:t>Phthalic acid</a:t>
                </a:r>
              </a:p>
            </p:txBody>
          </p:sp>
          <p:sp>
            <p:nvSpPr>
              <p:cNvPr id="38" name="TextBox 37">
                <a:extLst>
                  <a:ext uri="{FF2B5EF4-FFF2-40B4-BE49-F238E27FC236}">
                    <a16:creationId xmlns:a16="http://schemas.microsoft.com/office/drawing/2014/main" id="{DA09E744-3BA7-284C-9C9C-CA3C154D45DE}"/>
                  </a:ext>
                </a:extLst>
              </p:cNvPr>
              <p:cNvSpPr txBox="1"/>
              <p:nvPr/>
            </p:nvSpPr>
            <p:spPr>
              <a:xfrm>
                <a:off x="10088489" y="2781739"/>
                <a:ext cx="1908313" cy="338554"/>
              </a:xfrm>
              <a:prstGeom prst="rect">
                <a:avLst/>
              </a:prstGeom>
              <a:noFill/>
            </p:spPr>
            <p:txBody>
              <a:bodyPr wrap="square" rtlCol="0">
                <a:spAutoFit/>
              </a:bodyPr>
              <a:lstStyle/>
              <a:p>
                <a:pPr algn="ctr"/>
                <a:r>
                  <a:rPr lang="en-US" sz="1600" b="1" dirty="0">
                    <a:solidFill>
                      <a:schemeClr val="bg2"/>
                    </a:solidFill>
                  </a:rPr>
                  <a:t>Acetyl-CoA</a:t>
                </a:r>
              </a:p>
            </p:txBody>
          </p:sp>
        </p:grpSp>
        <p:grpSp>
          <p:nvGrpSpPr>
            <p:cNvPr id="2" name="Group 1">
              <a:extLst>
                <a:ext uri="{FF2B5EF4-FFF2-40B4-BE49-F238E27FC236}">
                  <a16:creationId xmlns:a16="http://schemas.microsoft.com/office/drawing/2014/main" id="{4760DF3D-E2FC-AE4C-BCC7-BF2A5B26FD59}"/>
                </a:ext>
              </a:extLst>
            </p:cNvPr>
            <p:cNvGrpSpPr>
              <a:grpSpLocks noChangeAspect="1"/>
            </p:cNvGrpSpPr>
            <p:nvPr/>
          </p:nvGrpSpPr>
          <p:grpSpPr>
            <a:xfrm>
              <a:off x="5683095" y="2710916"/>
              <a:ext cx="2102400" cy="1894011"/>
              <a:chOff x="1127595" y="698855"/>
              <a:chExt cx="2785574" cy="2509469"/>
            </a:xfrm>
          </p:grpSpPr>
          <p:grpSp>
            <p:nvGrpSpPr>
              <p:cNvPr id="49" name="Group 48">
                <a:extLst>
                  <a:ext uri="{FF2B5EF4-FFF2-40B4-BE49-F238E27FC236}">
                    <a16:creationId xmlns:a16="http://schemas.microsoft.com/office/drawing/2014/main" id="{DECC17A3-391E-5B41-B136-37033BB0A6F9}"/>
                  </a:ext>
                </a:extLst>
              </p:cNvPr>
              <p:cNvGrpSpPr/>
              <p:nvPr/>
            </p:nvGrpSpPr>
            <p:grpSpPr>
              <a:xfrm>
                <a:off x="1127595" y="698855"/>
                <a:ext cx="2785574" cy="2509469"/>
                <a:chOff x="1127595" y="698855"/>
                <a:chExt cx="2785574" cy="2509469"/>
              </a:xfrm>
            </p:grpSpPr>
            <p:sp>
              <p:nvSpPr>
                <p:cNvPr id="50" name="Rectangle 49">
                  <a:extLst>
                    <a:ext uri="{FF2B5EF4-FFF2-40B4-BE49-F238E27FC236}">
                      <a16:creationId xmlns:a16="http://schemas.microsoft.com/office/drawing/2014/main" id="{60D2412A-9C2D-F64F-9CCE-CEEC233A5755}"/>
                    </a:ext>
                  </a:extLst>
                </p:cNvPr>
                <p:cNvSpPr/>
                <p:nvPr/>
              </p:nvSpPr>
              <p:spPr>
                <a:xfrm>
                  <a:off x="1127595" y="698855"/>
                  <a:ext cx="2785574" cy="250946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rgbClr val="C00000"/>
                      </a:solidFill>
                    </a:rPr>
                    <a:t>Bis(2-ethylhexyl phthalate (DEHP)</a:t>
                  </a:r>
                  <a:endParaRPr lang="en-US" sz="1400" b="1" dirty="0">
                    <a:solidFill>
                      <a:srgbClr val="C00000"/>
                    </a:solidFill>
                  </a:endParaRPr>
                </a:p>
              </p:txBody>
            </p:sp>
            <p:pic>
              <p:nvPicPr>
                <p:cNvPr id="51" name="Picture 50">
                  <a:extLst>
                    <a:ext uri="{FF2B5EF4-FFF2-40B4-BE49-F238E27FC236}">
                      <a16:creationId xmlns:a16="http://schemas.microsoft.com/office/drawing/2014/main" id="{7DD8CB53-BA7D-7549-B2C2-399A115FA424}"/>
                    </a:ext>
                  </a:extLst>
                </p:cNvPr>
                <p:cNvPicPr>
                  <a:picLocks noChangeAspect="1"/>
                </p:cNvPicPr>
                <p:nvPr/>
              </p:nvPicPr>
              <p:blipFill rotWithShape="1">
                <a:blip r:embed="rId12"/>
                <a:srcRect l="30903" t="7877" r="37216" b="72162"/>
                <a:stretch/>
              </p:blipFill>
              <p:spPr>
                <a:xfrm>
                  <a:off x="1466123" y="1406741"/>
                  <a:ext cx="1972585" cy="1747785"/>
                </a:xfrm>
                <a:prstGeom prst="rect">
                  <a:avLst/>
                </a:prstGeom>
              </p:spPr>
            </p:pic>
          </p:grpSp>
          <p:pic>
            <p:nvPicPr>
              <p:cNvPr id="52" name="Picture 51">
                <a:extLst>
                  <a:ext uri="{FF2B5EF4-FFF2-40B4-BE49-F238E27FC236}">
                    <a16:creationId xmlns:a16="http://schemas.microsoft.com/office/drawing/2014/main" id="{AE1260C1-07C6-CD4A-9B5F-23766A0F35C2}"/>
                  </a:ext>
                </a:extLst>
              </p:cNvPr>
              <p:cNvPicPr>
                <a:picLocks noChangeAspect="1"/>
              </p:cNvPicPr>
              <p:nvPr/>
            </p:nvPicPr>
            <p:blipFill rotWithShape="1">
              <a:blip r:embed="rId13"/>
              <a:srcRect l="30903" t="7877" r="37216" b="72162"/>
              <a:stretch/>
            </p:blipFill>
            <p:spPr>
              <a:xfrm>
                <a:off x="1398358" y="1324263"/>
                <a:ext cx="2108114" cy="1867868"/>
              </a:xfrm>
              <a:prstGeom prst="rect">
                <a:avLst/>
              </a:prstGeom>
            </p:spPr>
          </p:pic>
        </p:grpSp>
      </p:grpSp>
      <p:grpSp>
        <p:nvGrpSpPr>
          <p:cNvPr id="8" name="Group 7">
            <a:extLst>
              <a:ext uri="{FF2B5EF4-FFF2-40B4-BE49-F238E27FC236}">
                <a16:creationId xmlns:a16="http://schemas.microsoft.com/office/drawing/2014/main" id="{22F40395-E722-204C-B844-4F242F9B4481}"/>
              </a:ext>
            </a:extLst>
          </p:cNvPr>
          <p:cNvGrpSpPr/>
          <p:nvPr/>
        </p:nvGrpSpPr>
        <p:grpSpPr>
          <a:xfrm>
            <a:off x="3029313" y="679107"/>
            <a:ext cx="6323643" cy="2126756"/>
            <a:chOff x="5673160" y="635041"/>
            <a:chExt cx="6323643" cy="2126756"/>
          </a:xfrm>
        </p:grpSpPr>
        <p:grpSp>
          <p:nvGrpSpPr>
            <p:cNvPr id="45" name="Group 44">
              <a:extLst>
                <a:ext uri="{FF2B5EF4-FFF2-40B4-BE49-F238E27FC236}">
                  <a16:creationId xmlns:a16="http://schemas.microsoft.com/office/drawing/2014/main" id="{281CAC56-43BF-F749-AE8C-A36434BA9242}"/>
                </a:ext>
              </a:extLst>
            </p:cNvPr>
            <p:cNvGrpSpPr/>
            <p:nvPr/>
          </p:nvGrpSpPr>
          <p:grpSpPr>
            <a:xfrm>
              <a:off x="7775561" y="760923"/>
              <a:ext cx="4221242" cy="2000874"/>
              <a:chOff x="7775561" y="760923"/>
              <a:chExt cx="4221242" cy="2000874"/>
            </a:xfrm>
          </p:grpSpPr>
          <p:cxnSp>
            <p:nvCxnSpPr>
              <p:cNvPr id="3" name="Straight Arrow Connector 2">
                <a:extLst>
                  <a:ext uri="{FF2B5EF4-FFF2-40B4-BE49-F238E27FC236}">
                    <a16:creationId xmlns:a16="http://schemas.microsoft.com/office/drawing/2014/main" id="{6040917C-F82E-5649-A90A-C5B64F7828E8}"/>
                  </a:ext>
                </a:extLst>
              </p:cNvPr>
              <p:cNvCxnSpPr>
                <a:cxnSpLocks/>
              </p:cNvCxnSpPr>
              <p:nvPr/>
            </p:nvCxnSpPr>
            <p:spPr>
              <a:xfrm>
                <a:off x="7775561" y="1534255"/>
                <a:ext cx="2342474" cy="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5CE3D11-3C1F-EF46-879B-39E4B1BFC570}"/>
                  </a:ext>
                </a:extLst>
              </p:cNvPr>
              <p:cNvPicPr>
                <a:picLocks noChangeAspect="1"/>
              </p:cNvPicPr>
              <p:nvPr/>
            </p:nvPicPr>
            <p:blipFill rotWithShape="1">
              <a:blip r:embed="rId14"/>
              <a:srcRect l="27933" t="16779" r="47898" b="79625"/>
              <a:stretch/>
            </p:blipFill>
            <p:spPr>
              <a:xfrm>
                <a:off x="10293535" y="1106405"/>
                <a:ext cx="1498227" cy="315416"/>
              </a:xfrm>
              <a:prstGeom prst="rect">
                <a:avLst/>
              </a:prstGeom>
            </p:spPr>
          </p:pic>
          <p:pic>
            <p:nvPicPr>
              <p:cNvPr id="30" name="Picture 29">
                <a:extLst>
                  <a:ext uri="{FF2B5EF4-FFF2-40B4-BE49-F238E27FC236}">
                    <a16:creationId xmlns:a16="http://schemas.microsoft.com/office/drawing/2014/main" id="{EE605044-B3FE-2745-9485-E6EBE1A2D3FD}"/>
                  </a:ext>
                </a:extLst>
              </p:cNvPr>
              <p:cNvPicPr>
                <a:picLocks noChangeAspect="1"/>
              </p:cNvPicPr>
              <p:nvPr/>
            </p:nvPicPr>
            <p:blipFill rotWithShape="1">
              <a:blip r:embed="rId11"/>
              <a:srcRect l="31212" t="10956" r="50000" b="77052"/>
              <a:stretch/>
            </p:blipFill>
            <p:spPr>
              <a:xfrm>
                <a:off x="10557556" y="1534255"/>
                <a:ext cx="970187" cy="876299"/>
              </a:xfrm>
              <a:prstGeom prst="rect">
                <a:avLst/>
              </a:prstGeom>
            </p:spPr>
          </p:pic>
          <p:sp>
            <p:nvSpPr>
              <p:cNvPr id="6" name="TextBox 5">
                <a:extLst>
                  <a:ext uri="{FF2B5EF4-FFF2-40B4-BE49-F238E27FC236}">
                    <a16:creationId xmlns:a16="http://schemas.microsoft.com/office/drawing/2014/main" id="{587886C1-D72F-0C4C-BDAF-224B46A5CF0B}"/>
                  </a:ext>
                </a:extLst>
              </p:cNvPr>
              <p:cNvSpPr txBox="1"/>
              <p:nvPr/>
            </p:nvSpPr>
            <p:spPr>
              <a:xfrm>
                <a:off x="7882539" y="1064058"/>
                <a:ext cx="1908313" cy="400110"/>
              </a:xfrm>
              <a:prstGeom prst="rect">
                <a:avLst/>
              </a:prstGeom>
              <a:noFill/>
            </p:spPr>
            <p:txBody>
              <a:bodyPr wrap="square" rtlCol="0">
                <a:spAutoFit/>
              </a:bodyPr>
              <a:lstStyle/>
              <a:p>
                <a:pPr algn="ctr"/>
                <a:r>
                  <a:rPr lang="en-US" sz="2000" b="1" dirty="0" err="1">
                    <a:solidFill>
                      <a:schemeClr val="accent6">
                        <a:lumMod val="40000"/>
                        <a:lumOff val="60000"/>
                      </a:schemeClr>
                    </a:solidFill>
                  </a:rPr>
                  <a:t>Cutinase</a:t>
                </a:r>
                <a:endParaRPr lang="en-US" sz="2000" b="1" dirty="0">
                  <a:solidFill>
                    <a:schemeClr val="accent6">
                      <a:lumMod val="40000"/>
                      <a:lumOff val="60000"/>
                    </a:schemeClr>
                  </a:solidFill>
                </a:endParaRPr>
              </a:p>
            </p:txBody>
          </p:sp>
          <p:sp>
            <p:nvSpPr>
              <p:cNvPr id="35" name="TextBox 34">
                <a:extLst>
                  <a:ext uri="{FF2B5EF4-FFF2-40B4-BE49-F238E27FC236}">
                    <a16:creationId xmlns:a16="http://schemas.microsoft.com/office/drawing/2014/main" id="{75CF9C32-C11F-EB4C-810C-D5893157E380}"/>
                  </a:ext>
                </a:extLst>
              </p:cNvPr>
              <p:cNvSpPr txBox="1"/>
              <p:nvPr/>
            </p:nvSpPr>
            <p:spPr>
              <a:xfrm>
                <a:off x="10088490" y="760923"/>
                <a:ext cx="1908313" cy="338554"/>
              </a:xfrm>
              <a:prstGeom prst="rect">
                <a:avLst/>
              </a:prstGeom>
              <a:noFill/>
            </p:spPr>
            <p:txBody>
              <a:bodyPr wrap="square" rtlCol="0">
                <a:spAutoFit/>
              </a:bodyPr>
              <a:lstStyle/>
              <a:p>
                <a:pPr algn="ctr"/>
                <a:r>
                  <a:rPr lang="en-US" sz="1600" b="1" dirty="0">
                    <a:solidFill>
                      <a:schemeClr val="bg2"/>
                    </a:solidFill>
                  </a:rPr>
                  <a:t>Butanol</a:t>
                </a:r>
              </a:p>
            </p:txBody>
          </p:sp>
          <p:sp>
            <p:nvSpPr>
              <p:cNvPr id="36" name="TextBox 35">
                <a:extLst>
                  <a:ext uri="{FF2B5EF4-FFF2-40B4-BE49-F238E27FC236}">
                    <a16:creationId xmlns:a16="http://schemas.microsoft.com/office/drawing/2014/main" id="{80B136E7-887A-F945-8E59-5261927119E7}"/>
                  </a:ext>
                </a:extLst>
              </p:cNvPr>
              <p:cNvSpPr txBox="1"/>
              <p:nvPr/>
            </p:nvSpPr>
            <p:spPr>
              <a:xfrm>
                <a:off x="10088490" y="2423243"/>
                <a:ext cx="1908313" cy="338554"/>
              </a:xfrm>
              <a:prstGeom prst="rect">
                <a:avLst/>
              </a:prstGeom>
              <a:noFill/>
            </p:spPr>
            <p:txBody>
              <a:bodyPr wrap="square" rtlCol="0">
                <a:spAutoFit/>
              </a:bodyPr>
              <a:lstStyle/>
              <a:p>
                <a:pPr algn="ctr"/>
                <a:r>
                  <a:rPr lang="en-US" sz="1600" b="1" dirty="0">
                    <a:solidFill>
                      <a:schemeClr val="bg2"/>
                    </a:solidFill>
                  </a:rPr>
                  <a:t>Phthalic acid</a:t>
                </a:r>
              </a:p>
            </p:txBody>
          </p:sp>
        </p:grpSp>
        <p:grpSp>
          <p:nvGrpSpPr>
            <p:cNvPr id="4" name="Group 3">
              <a:extLst>
                <a:ext uri="{FF2B5EF4-FFF2-40B4-BE49-F238E27FC236}">
                  <a16:creationId xmlns:a16="http://schemas.microsoft.com/office/drawing/2014/main" id="{99D245AF-638C-CB4F-BCBF-68EDF077BAF9}"/>
                </a:ext>
              </a:extLst>
            </p:cNvPr>
            <p:cNvGrpSpPr>
              <a:grpSpLocks noChangeAspect="1"/>
            </p:cNvGrpSpPr>
            <p:nvPr/>
          </p:nvGrpSpPr>
          <p:grpSpPr>
            <a:xfrm>
              <a:off x="5673160" y="635041"/>
              <a:ext cx="2102400" cy="1733989"/>
              <a:chOff x="4212528" y="698855"/>
              <a:chExt cx="3042642" cy="2509469"/>
            </a:xfrm>
          </p:grpSpPr>
          <p:grpSp>
            <p:nvGrpSpPr>
              <p:cNvPr id="53" name="Group 52">
                <a:extLst>
                  <a:ext uri="{FF2B5EF4-FFF2-40B4-BE49-F238E27FC236}">
                    <a16:creationId xmlns:a16="http://schemas.microsoft.com/office/drawing/2014/main" id="{A62D8991-51CB-5D47-8D59-E8F6C1B95CD6}"/>
                  </a:ext>
                </a:extLst>
              </p:cNvPr>
              <p:cNvGrpSpPr/>
              <p:nvPr/>
            </p:nvGrpSpPr>
            <p:grpSpPr>
              <a:xfrm>
                <a:off x="4212528" y="698855"/>
                <a:ext cx="3042642" cy="2509469"/>
                <a:chOff x="4212528" y="698855"/>
                <a:chExt cx="3042642" cy="2509469"/>
              </a:xfrm>
            </p:grpSpPr>
            <p:sp>
              <p:nvSpPr>
                <p:cNvPr id="54" name="Rectangle 53">
                  <a:extLst>
                    <a:ext uri="{FF2B5EF4-FFF2-40B4-BE49-F238E27FC236}">
                      <a16:creationId xmlns:a16="http://schemas.microsoft.com/office/drawing/2014/main" id="{C5E2FE90-B1A7-124F-B73E-CFE793E5DDFF}"/>
                    </a:ext>
                  </a:extLst>
                </p:cNvPr>
                <p:cNvSpPr/>
                <p:nvPr/>
              </p:nvSpPr>
              <p:spPr>
                <a:xfrm>
                  <a:off x="4212528" y="698855"/>
                  <a:ext cx="3042642" cy="250946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rgbClr val="C00000"/>
                      </a:solidFill>
                    </a:rPr>
                    <a:t>Dibutyl phthalate (DBP)</a:t>
                  </a:r>
                  <a:endParaRPr lang="en-US" sz="1400" b="1" dirty="0">
                    <a:solidFill>
                      <a:srgbClr val="C00000"/>
                    </a:solidFill>
                  </a:endParaRPr>
                </a:p>
              </p:txBody>
            </p:sp>
            <p:pic>
              <p:nvPicPr>
                <p:cNvPr id="55" name="Picture 54">
                  <a:extLst>
                    <a:ext uri="{FF2B5EF4-FFF2-40B4-BE49-F238E27FC236}">
                      <a16:creationId xmlns:a16="http://schemas.microsoft.com/office/drawing/2014/main" id="{6E653B02-E53D-F84D-A07A-61624ED48CE7}"/>
                    </a:ext>
                  </a:extLst>
                </p:cNvPr>
                <p:cNvPicPr>
                  <a:picLocks noChangeAspect="1"/>
                </p:cNvPicPr>
                <p:nvPr/>
              </p:nvPicPr>
              <p:blipFill rotWithShape="1">
                <a:blip r:embed="rId15"/>
                <a:srcRect l="30903" t="9876" r="41453" b="73821"/>
                <a:stretch/>
              </p:blipFill>
              <p:spPr>
                <a:xfrm>
                  <a:off x="4664792" y="1331655"/>
                  <a:ext cx="2138114" cy="1784424"/>
                </a:xfrm>
                <a:prstGeom prst="rect">
                  <a:avLst/>
                </a:prstGeom>
              </p:spPr>
            </p:pic>
          </p:grpSp>
          <p:pic>
            <p:nvPicPr>
              <p:cNvPr id="56" name="Picture 55">
                <a:extLst>
                  <a:ext uri="{FF2B5EF4-FFF2-40B4-BE49-F238E27FC236}">
                    <a16:creationId xmlns:a16="http://schemas.microsoft.com/office/drawing/2014/main" id="{40354AC0-9BE4-3449-BBA8-9FA4F3B5C137}"/>
                  </a:ext>
                </a:extLst>
              </p:cNvPr>
              <p:cNvPicPr>
                <a:picLocks noChangeAspect="1"/>
              </p:cNvPicPr>
              <p:nvPr/>
            </p:nvPicPr>
            <p:blipFill rotWithShape="1">
              <a:blip r:embed="rId16"/>
              <a:srcRect l="30770" t="9876" r="41587" b="73821"/>
              <a:stretch/>
            </p:blipFill>
            <p:spPr>
              <a:xfrm>
                <a:off x="4530135" y="1205137"/>
                <a:ext cx="2358238" cy="1968134"/>
              </a:xfrm>
              <a:prstGeom prst="rect">
                <a:avLst/>
              </a:prstGeom>
            </p:spPr>
          </p:pic>
        </p:grpSp>
      </p:grpSp>
      <p:sp>
        <p:nvSpPr>
          <p:cNvPr id="58" name="Rectangle 57">
            <a:extLst>
              <a:ext uri="{FF2B5EF4-FFF2-40B4-BE49-F238E27FC236}">
                <a16:creationId xmlns:a16="http://schemas.microsoft.com/office/drawing/2014/main" id="{C5FA5D82-1F4F-C84A-902E-3D34ED3C08F5}"/>
              </a:ext>
            </a:extLst>
          </p:cNvPr>
          <p:cNvSpPr/>
          <p:nvPr/>
        </p:nvSpPr>
        <p:spPr>
          <a:xfrm>
            <a:off x="0" y="0"/>
            <a:ext cx="12192000" cy="64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OBJECTIVE 3: </a:t>
            </a:r>
            <a:r>
              <a:rPr lang="en-US" sz="3200" b="1" i="1" dirty="0"/>
              <a:t>MYCOBACTERIUM </a:t>
            </a:r>
            <a:r>
              <a:rPr lang="en-US" sz="3200" b="1" dirty="0"/>
              <a:t>SP. DBP42 PLASTICIZER DEGRADATION</a:t>
            </a:r>
          </a:p>
        </p:txBody>
      </p:sp>
      <p:grpSp>
        <p:nvGrpSpPr>
          <p:cNvPr id="18" name="Group 17">
            <a:extLst>
              <a:ext uri="{FF2B5EF4-FFF2-40B4-BE49-F238E27FC236}">
                <a16:creationId xmlns:a16="http://schemas.microsoft.com/office/drawing/2014/main" id="{5316CC99-E648-D444-9B29-1A159577948C}"/>
              </a:ext>
            </a:extLst>
          </p:cNvPr>
          <p:cNvGrpSpPr/>
          <p:nvPr/>
        </p:nvGrpSpPr>
        <p:grpSpPr>
          <a:xfrm>
            <a:off x="8883896" y="2063230"/>
            <a:ext cx="2471425" cy="2170701"/>
            <a:chOff x="8883896" y="2063230"/>
            <a:chExt cx="2471425" cy="2170701"/>
          </a:xfrm>
        </p:grpSpPr>
        <p:cxnSp>
          <p:nvCxnSpPr>
            <p:cNvPr id="57" name="Straight Arrow Connector 56">
              <a:extLst>
                <a:ext uri="{FF2B5EF4-FFF2-40B4-BE49-F238E27FC236}">
                  <a16:creationId xmlns:a16="http://schemas.microsoft.com/office/drawing/2014/main" id="{81E55204-8209-9F40-934B-68C95BDB5D51}"/>
                </a:ext>
              </a:extLst>
            </p:cNvPr>
            <p:cNvCxnSpPr>
              <a:cxnSpLocks/>
            </p:cNvCxnSpPr>
            <p:nvPr/>
          </p:nvCxnSpPr>
          <p:spPr>
            <a:xfrm>
              <a:off x="8883896" y="2063230"/>
              <a:ext cx="1517269" cy="64800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3D8DCCC-0019-504A-BA2F-491B808505FE}"/>
                </a:ext>
              </a:extLst>
            </p:cNvPr>
            <p:cNvSpPr txBox="1"/>
            <p:nvPr/>
          </p:nvSpPr>
          <p:spPr>
            <a:xfrm>
              <a:off x="9447008" y="2759138"/>
              <a:ext cx="1908313" cy="707886"/>
            </a:xfrm>
            <a:prstGeom prst="rect">
              <a:avLst/>
            </a:prstGeom>
            <a:noFill/>
          </p:spPr>
          <p:txBody>
            <a:bodyPr wrap="square" rtlCol="0">
              <a:spAutoFit/>
            </a:bodyPr>
            <a:lstStyle/>
            <a:p>
              <a:pPr algn="ctr"/>
              <a:r>
                <a:rPr lang="en-US" sz="2000" b="1" dirty="0">
                  <a:solidFill>
                    <a:schemeClr val="accent4">
                      <a:lumMod val="20000"/>
                      <a:lumOff val="80000"/>
                    </a:schemeClr>
                  </a:solidFill>
                </a:rPr>
                <a:t>Benzoate degradation</a:t>
              </a:r>
            </a:p>
          </p:txBody>
        </p:sp>
        <p:cxnSp>
          <p:nvCxnSpPr>
            <p:cNvPr id="60" name="Straight Arrow Connector 59">
              <a:extLst>
                <a:ext uri="{FF2B5EF4-FFF2-40B4-BE49-F238E27FC236}">
                  <a16:creationId xmlns:a16="http://schemas.microsoft.com/office/drawing/2014/main" id="{5B4E1DDE-3DC7-D34E-B67B-6E092EE706C0}"/>
                </a:ext>
              </a:extLst>
            </p:cNvPr>
            <p:cNvCxnSpPr>
              <a:cxnSpLocks/>
            </p:cNvCxnSpPr>
            <p:nvPr/>
          </p:nvCxnSpPr>
          <p:spPr>
            <a:xfrm flipV="1">
              <a:off x="8883896" y="3585931"/>
              <a:ext cx="1517269" cy="64800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369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grpSp>
        <p:nvGrpSpPr>
          <p:cNvPr id="11" name="Group 10">
            <a:extLst>
              <a:ext uri="{FF2B5EF4-FFF2-40B4-BE49-F238E27FC236}">
                <a16:creationId xmlns:a16="http://schemas.microsoft.com/office/drawing/2014/main" id="{85AD7402-A0DA-E546-8D78-AA7D7EBACC56}"/>
              </a:ext>
            </a:extLst>
          </p:cNvPr>
          <p:cNvGrpSpPr>
            <a:grpSpLocks noChangeAspect="1"/>
          </p:cNvGrpSpPr>
          <p:nvPr/>
        </p:nvGrpSpPr>
        <p:grpSpPr>
          <a:xfrm>
            <a:off x="8855141" y="647568"/>
            <a:ext cx="3248716" cy="3026965"/>
            <a:chOff x="5543996" y="647568"/>
            <a:chExt cx="6559862" cy="6112099"/>
          </a:xfrm>
        </p:grpSpPr>
        <p:pic>
          <p:nvPicPr>
            <p:cNvPr id="9" name="Picture 8">
              <a:extLst>
                <a:ext uri="{FF2B5EF4-FFF2-40B4-BE49-F238E27FC236}">
                  <a16:creationId xmlns:a16="http://schemas.microsoft.com/office/drawing/2014/main" id="{9B1F2B3E-6579-2748-849A-A0CD40A9D6A7}"/>
                </a:ext>
              </a:extLst>
            </p:cNvPr>
            <p:cNvPicPr>
              <a:picLocks noChangeAspect="1"/>
            </p:cNvPicPr>
            <p:nvPr/>
          </p:nvPicPr>
          <p:blipFill rotWithShape="1">
            <a:blip r:embed="rId4"/>
            <a:srcRect r="12228" b="38604"/>
            <a:stretch/>
          </p:blipFill>
          <p:spPr>
            <a:xfrm>
              <a:off x="6054488" y="647568"/>
              <a:ext cx="6049370" cy="6112099"/>
            </a:xfrm>
            <a:prstGeom prst="rect">
              <a:avLst/>
            </a:prstGeom>
          </p:spPr>
        </p:pic>
        <p:sp>
          <p:nvSpPr>
            <p:cNvPr id="19" name="TextBox 18">
              <a:extLst>
                <a:ext uri="{FF2B5EF4-FFF2-40B4-BE49-F238E27FC236}">
                  <a16:creationId xmlns:a16="http://schemas.microsoft.com/office/drawing/2014/main" id="{8C896C63-F9A8-F04C-BFC4-909144FB33A2}"/>
                </a:ext>
              </a:extLst>
            </p:cNvPr>
            <p:cNvSpPr txBox="1"/>
            <p:nvPr/>
          </p:nvSpPr>
          <p:spPr>
            <a:xfrm rot="16200000">
              <a:off x="3984224" y="3419448"/>
              <a:ext cx="3678866" cy="559321"/>
            </a:xfrm>
            <a:prstGeom prst="rect">
              <a:avLst/>
            </a:prstGeom>
            <a:noFill/>
          </p:spPr>
          <p:txBody>
            <a:bodyPr wrap="square" rtlCol="0">
              <a:spAutoFit/>
            </a:bodyPr>
            <a:lstStyle/>
            <a:p>
              <a:pPr algn="ctr"/>
              <a:r>
                <a:rPr lang="en-US" sz="1200" b="1" i="1" dirty="0" err="1">
                  <a:solidFill>
                    <a:schemeClr val="bg1"/>
                  </a:solidFill>
                </a:rPr>
                <a:t>Halomonas</a:t>
              </a:r>
              <a:r>
                <a:rPr lang="en-US" sz="1200" b="1" dirty="0">
                  <a:solidFill>
                    <a:schemeClr val="bg1"/>
                  </a:solidFill>
                </a:rPr>
                <a:t> sp. ATBC28</a:t>
              </a:r>
              <a:endParaRPr lang="en-US" sz="1200" b="1" i="1" dirty="0">
                <a:solidFill>
                  <a:schemeClr val="bg1"/>
                </a:solidFill>
              </a:endParaRPr>
            </a:p>
          </p:txBody>
        </p:sp>
      </p:grpSp>
      <p:grpSp>
        <p:nvGrpSpPr>
          <p:cNvPr id="4" name="Group 3">
            <a:extLst>
              <a:ext uri="{FF2B5EF4-FFF2-40B4-BE49-F238E27FC236}">
                <a16:creationId xmlns:a16="http://schemas.microsoft.com/office/drawing/2014/main" id="{790F8AE8-C23A-744D-A8A0-C6A3DF7C5E74}"/>
              </a:ext>
            </a:extLst>
          </p:cNvPr>
          <p:cNvGrpSpPr/>
          <p:nvPr/>
        </p:nvGrpSpPr>
        <p:grpSpPr>
          <a:xfrm>
            <a:off x="975360" y="4515194"/>
            <a:ext cx="1800000" cy="1800000"/>
            <a:chOff x="1351722" y="1272209"/>
            <a:chExt cx="1800000" cy="1800000"/>
          </a:xfrm>
        </p:grpSpPr>
        <p:sp>
          <p:nvSpPr>
            <p:cNvPr id="2" name="Oval 1">
              <a:extLst>
                <a:ext uri="{FF2B5EF4-FFF2-40B4-BE49-F238E27FC236}">
                  <a16:creationId xmlns:a16="http://schemas.microsoft.com/office/drawing/2014/main" id="{A6DA27A7-BF7F-5248-B3D9-67623CB1DC0A}"/>
                </a:ext>
              </a:extLst>
            </p:cNvPr>
            <p:cNvSpPr/>
            <p:nvPr/>
          </p:nvSpPr>
          <p:spPr>
            <a:xfrm>
              <a:off x="1351722" y="1272209"/>
              <a:ext cx="1800000" cy="1800000"/>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016FBE-FE38-5545-B624-305F30EA9849}"/>
                </a:ext>
              </a:extLst>
            </p:cNvPr>
            <p:cNvSpPr txBox="1"/>
            <p:nvPr/>
          </p:nvSpPr>
          <p:spPr>
            <a:xfrm>
              <a:off x="1575861" y="1941376"/>
              <a:ext cx="1351722" cy="461665"/>
            </a:xfrm>
            <a:prstGeom prst="rect">
              <a:avLst/>
            </a:prstGeom>
            <a:noFill/>
            <a:ln w="76200">
              <a:noFill/>
            </a:ln>
          </p:spPr>
          <p:txBody>
            <a:bodyPr wrap="square" rtlCol="0">
              <a:spAutoFit/>
            </a:bodyPr>
            <a:lstStyle/>
            <a:p>
              <a:pPr algn="ctr"/>
              <a:r>
                <a:rPr lang="en-US" sz="2400" b="1" dirty="0">
                  <a:solidFill>
                    <a:schemeClr val="bg2"/>
                  </a:solidFill>
                </a:rPr>
                <a:t>Plasmid</a:t>
              </a:r>
            </a:p>
          </p:txBody>
        </p:sp>
      </p:grpSp>
      <p:grpSp>
        <p:nvGrpSpPr>
          <p:cNvPr id="14" name="Group 13">
            <a:extLst>
              <a:ext uri="{FF2B5EF4-FFF2-40B4-BE49-F238E27FC236}">
                <a16:creationId xmlns:a16="http://schemas.microsoft.com/office/drawing/2014/main" id="{EE2D39B9-12EA-1842-A239-3971ED28E5D7}"/>
              </a:ext>
            </a:extLst>
          </p:cNvPr>
          <p:cNvGrpSpPr>
            <a:grpSpLocks noChangeAspect="1"/>
          </p:cNvGrpSpPr>
          <p:nvPr/>
        </p:nvGrpSpPr>
        <p:grpSpPr>
          <a:xfrm>
            <a:off x="3901478" y="4534224"/>
            <a:ext cx="1800215" cy="1761941"/>
            <a:chOff x="1086384" y="3254469"/>
            <a:chExt cx="3373728" cy="3302000"/>
          </a:xfrm>
        </p:grpSpPr>
        <p:sp>
          <p:nvSpPr>
            <p:cNvPr id="13" name="Rectangle 12">
              <a:extLst>
                <a:ext uri="{FF2B5EF4-FFF2-40B4-BE49-F238E27FC236}">
                  <a16:creationId xmlns:a16="http://schemas.microsoft.com/office/drawing/2014/main" id="{E3582285-FC44-8044-BE67-DB3366AAA500}"/>
                </a:ext>
              </a:extLst>
            </p:cNvPr>
            <p:cNvSpPr/>
            <p:nvPr/>
          </p:nvSpPr>
          <p:spPr>
            <a:xfrm>
              <a:off x="1132711" y="3254469"/>
              <a:ext cx="3327401" cy="330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53273E-1217-574D-9EFB-6F03F9D01598}"/>
                </a:ext>
              </a:extLst>
            </p:cNvPr>
            <p:cNvPicPr>
              <a:picLocks noChangeAspect="1"/>
            </p:cNvPicPr>
            <p:nvPr/>
          </p:nvPicPr>
          <p:blipFill>
            <a:blip r:embed="rId5"/>
            <a:stretch>
              <a:fillRect/>
            </a:stretch>
          </p:blipFill>
          <p:spPr>
            <a:xfrm>
              <a:off x="1086384" y="3254469"/>
              <a:ext cx="3327400" cy="3302000"/>
            </a:xfrm>
            <a:prstGeom prst="rect">
              <a:avLst/>
            </a:prstGeom>
          </p:spPr>
        </p:pic>
      </p:grpSp>
      <p:grpSp>
        <p:nvGrpSpPr>
          <p:cNvPr id="16" name="Group 15">
            <a:extLst>
              <a:ext uri="{FF2B5EF4-FFF2-40B4-BE49-F238E27FC236}">
                <a16:creationId xmlns:a16="http://schemas.microsoft.com/office/drawing/2014/main" id="{A103BC01-188C-3049-9638-5F695AB6E506}"/>
              </a:ext>
            </a:extLst>
          </p:cNvPr>
          <p:cNvGrpSpPr>
            <a:grpSpLocks noChangeAspect="1"/>
          </p:cNvGrpSpPr>
          <p:nvPr/>
        </p:nvGrpSpPr>
        <p:grpSpPr>
          <a:xfrm>
            <a:off x="967849" y="4518930"/>
            <a:ext cx="1800000" cy="1800000"/>
            <a:chOff x="1928055" y="4742175"/>
            <a:chExt cx="251523" cy="251523"/>
          </a:xfrm>
        </p:grpSpPr>
        <p:cxnSp>
          <p:nvCxnSpPr>
            <p:cNvPr id="17" name="Straight Connector 16">
              <a:extLst>
                <a:ext uri="{FF2B5EF4-FFF2-40B4-BE49-F238E27FC236}">
                  <a16:creationId xmlns:a16="http://schemas.microsoft.com/office/drawing/2014/main" id="{670B10D1-E2EA-274C-9B05-7BA9D181BC98}"/>
                </a:ext>
              </a:extLst>
            </p:cNvPr>
            <p:cNvCxnSpPr/>
            <p:nvPr/>
          </p:nvCxnSpPr>
          <p:spPr>
            <a:xfrm>
              <a:off x="1928055" y="4742175"/>
              <a:ext cx="251523" cy="251523"/>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1EBCDE-3822-0C4D-8AAC-B6BB3896F9B8}"/>
                </a:ext>
              </a:extLst>
            </p:cNvPr>
            <p:cNvCxnSpPr>
              <a:cxnSpLocks/>
            </p:cNvCxnSpPr>
            <p:nvPr/>
          </p:nvCxnSpPr>
          <p:spPr>
            <a:xfrm flipV="1">
              <a:off x="1928055" y="4742175"/>
              <a:ext cx="251523" cy="251523"/>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8EE0BC7-D891-5F4F-9F0B-6B56C42B1F52}"/>
              </a:ext>
            </a:extLst>
          </p:cNvPr>
          <p:cNvGrpSpPr>
            <a:grpSpLocks noChangeAspect="1"/>
          </p:cNvGrpSpPr>
          <p:nvPr/>
        </p:nvGrpSpPr>
        <p:grpSpPr>
          <a:xfrm>
            <a:off x="3913945" y="4515194"/>
            <a:ext cx="1800000" cy="1800000"/>
            <a:chOff x="1928055" y="4742175"/>
            <a:chExt cx="251523" cy="251523"/>
          </a:xfrm>
        </p:grpSpPr>
        <p:cxnSp>
          <p:nvCxnSpPr>
            <p:cNvPr id="21" name="Straight Connector 20">
              <a:extLst>
                <a:ext uri="{FF2B5EF4-FFF2-40B4-BE49-F238E27FC236}">
                  <a16:creationId xmlns:a16="http://schemas.microsoft.com/office/drawing/2014/main" id="{2B31712E-C984-8A4A-8D74-51678814FAC8}"/>
                </a:ext>
              </a:extLst>
            </p:cNvPr>
            <p:cNvCxnSpPr/>
            <p:nvPr/>
          </p:nvCxnSpPr>
          <p:spPr>
            <a:xfrm>
              <a:off x="1928055" y="4742175"/>
              <a:ext cx="251523" cy="251523"/>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13ACA9-771C-EA4B-A025-5FFF4086C577}"/>
                </a:ext>
              </a:extLst>
            </p:cNvPr>
            <p:cNvCxnSpPr>
              <a:cxnSpLocks/>
            </p:cNvCxnSpPr>
            <p:nvPr/>
          </p:nvCxnSpPr>
          <p:spPr>
            <a:xfrm flipV="1">
              <a:off x="1928055" y="4742175"/>
              <a:ext cx="251523" cy="251523"/>
            </a:xfrm>
            <a:prstGeom prst="line">
              <a:avLst/>
            </a:prstGeom>
            <a:ln w="152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4A4584C-C0DB-2D4E-8A54-7F60E1EA0177}"/>
              </a:ext>
            </a:extLst>
          </p:cNvPr>
          <p:cNvGrpSpPr/>
          <p:nvPr/>
        </p:nvGrpSpPr>
        <p:grpSpPr>
          <a:xfrm>
            <a:off x="981174" y="1396876"/>
            <a:ext cx="1800000" cy="1800000"/>
            <a:chOff x="544689" y="727709"/>
            <a:chExt cx="1800000" cy="1800000"/>
          </a:xfrm>
        </p:grpSpPr>
        <p:sp>
          <p:nvSpPr>
            <p:cNvPr id="23" name="TextBox 22">
              <a:extLst>
                <a:ext uri="{FF2B5EF4-FFF2-40B4-BE49-F238E27FC236}">
                  <a16:creationId xmlns:a16="http://schemas.microsoft.com/office/drawing/2014/main" id="{82C14EEC-18BC-5F47-BCC8-5B7A71CA3682}"/>
                </a:ext>
              </a:extLst>
            </p:cNvPr>
            <p:cNvSpPr txBox="1"/>
            <p:nvPr/>
          </p:nvSpPr>
          <p:spPr>
            <a:xfrm>
              <a:off x="768828" y="1396876"/>
              <a:ext cx="1351722" cy="461665"/>
            </a:xfrm>
            <a:prstGeom prst="rect">
              <a:avLst/>
            </a:prstGeom>
            <a:noFill/>
            <a:ln w="76200">
              <a:noFill/>
            </a:ln>
          </p:spPr>
          <p:txBody>
            <a:bodyPr wrap="square" rtlCol="0">
              <a:spAutoFit/>
            </a:bodyPr>
            <a:lstStyle/>
            <a:p>
              <a:pPr algn="ctr"/>
              <a:r>
                <a:rPr lang="en-US" sz="2400" b="1" dirty="0">
                  <a:solidFill>
                    <a:schemeClr val="accent6">
                      <a:lumMod val="40000"/>
                      <a:lumOff val="60000"/>
                    </a:schemeClr>
                  </a:solidFill>
                </a:rPr>
                <a:t>Genome</a:t>
              </a:r>
            </a:p>
          </p:txBody>
        </p:sp>
        <p:sp>
          <p:nvSpPr>
            <p:cNvPr id="26" name="Oval 25">
              <a:extLst>
                <a:ext uri="{FF2B5EF4-FFF2-40B4-BE49-F238E27FC236}">
                  <a16:creationId xmlns:a16="http://schemas.microsoft.com/office/drawing/2014/main" id="{00231838-5B0B-E949-BA3B-DE0FF305C7FF}"/>
                </a:ext>
              </a:extLst>
            </p:cNvPr>
            <p:cNvSpPr/>
            <p:nvPr/>
          </p:nvSpPr>
          <p:spPr>
            <a:xfrm>
              <a:off x="544689" y="727709"/>
              <a:ext cx="1800000" cy="1800000"/>
            </a:xfrm>
            <a:prstGeom prst="ellipse">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68967786-178B-6947-8C27-D618ECA7103B}"/>
              </a:ext>
            </a:extLst>
          </p:cNvPr>
          <p:cNvGrpSpPr/>
          <p:nvPr/>
        </p:nvGrpSpPr>
        <p:grpSpPr>
          <a:xfrm>
            <a:off x="3913945" y="1396876"/>
            <a:ext cx="1800000" cy="1800000"/>
            <a:chOff x="3230871" y="727708"/>
            <a:chExt cx="1800000" cy="1800000"/>
          </a:xfrm>
        </p:grpSpPr>
        <p:sp>
          <p:nvSpPr>
            <p:cNvPr id="24" name="TextBox 23">
              <a:extLst>
                <a:ext uri="{FF2B5EF4-FFF2-40B4-BE49-F238E27FC236}">
                  <a16:creationId xmlns:a16="http://schemas.microsoft.com/office/drawing/2014/main" id="{5C540CDE-C9E6-E047-BE29-2B9976750222}"/>
                </a:ext>
              </a:extLst>
            </p:cNvPr>
            <p:cNvSpPr txBox="1"/>
            <p:nvPr/>
          </p:nvSpPr>
          <p:spPr>
            <a:xfrm>
              <a:off x="3349197" y="1398013"/>
              <a:ext cx="1563349" cy="461665"/>
            </a:xfrm>
            <a:prstGeom prst="rect">
              <a:avLst/>
            </a:prstGeom>
            <a:noFill/>
            <a:ln w="76200">
              <a:noFill/>
            </a:ln>
          </p:spPr>
          <p:txBody>
            <a:bodyPr wrap="square" rtlCol="0">
              <a:spAutoFit/>
            </a:bodyPr>
            <a:lstStyle/>
            <a:p>
              <a:pPr algn="ctr"/>
              <a:r>
                <a:rPr lang="en-US" sz="2400" b="1" dirty="0">
                  <a:solidFill>
                    <a:schemeClr val="accent2">
                      <a:lumMod val="75000"/>
                    </a:schemeClr>
                  </a:solidFill>
                </a:rPr>
                <a:t>Proteome</a:t>
              </a:r>
            </a:p>
          </p:txBody>
        </p:sp>
        <p:sp>
          <p:nvSpPr>
            <p:cNvPr id="29" name="Oval 28">
              <a:extLst>
                <a:ext uri="{FF2B5EF4-FFF2-40B4-BE49-F238E27FC236}">
                  <a16:creationId xmlns:a16="http://schemas.microsoft.com/office/drawing/2014/main" id="{064B3223-6788-154E-9591-68555988C5B6}"/>
                </a:ext>
              </a:extLst>
            </p:cNvPr>
            <p:cNvSpPr/>
            <p:nvPr/>
          </p:nvSpPr>
          <p:spPr>
            <a:xfrm>
              <a:off x="3230871" y="727708"/>
              <a:ext cx="1800000" cy="18000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AD49137B-9C39-A74D-AF02-28D484ECBDD0}"/>
              </a:ext>
            </a:extLst>
          </p:cNvPr>
          <p:cNvSpPr/>
          <p:nvPr/>
        </p:nvSpPr>
        <p:spPr>
          <a:xfrm>
            <a:off x="0" y="0"/>
            <a:ext cx="12192000" cy="64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OBJECTIVE 3: </a:t>
            </a:r>
            <a:r>
              <a:rPr lang="en-US" sz="3200" b="1" i="1" dirty="0"/>
              <a:t>HALOMONAS </a:t>
            </a:r>
            <a:r>
              <a:rPr lang="en-US" sz="3200" b="1" dirty="0"/>
              <a:t>SP. ATBC28 PLASTICIZER DEGRADATION</a:t>
            </a:r>
          </a:p>
        </p:txBody>
      </p:sp>
      <p:grpSp>
        <p:nvGrpSpPr>
          <p:cNvPr id="27" name="Group 26">
            <a:extLst>
              <a:ext uri="{FF2B5EF4-FFF2-40B4-BE49-F238E27FC236}">
                <a16:creationId xmlns:a16="http://schemas.microsoft.com/office/drawing/2014/main" id="{EB7C370B-F005-1B48-BC18-DFFC08D4D3EA}"/>
              </a:ext>
            </a:extLst>
          </p:cNvPr>
          <p:cNvGrpSpPr>
            <a:grpSpLocks noChangeAspect="1"/>
          </p:cNvGrpSpPr>
          <p:nvPr/>
        </p:nvGrpSpPr>
        <p:grpSpPr>
          <a:xfrm>
            <a:off x="6641494" y="3897287"/>
            <a:ext cx="1563349" cy="1408391"/>
            <a:chOff x="1127595" y="698855"/>
            <a:chExt cx="2785574" cy="2509469"/>
          </a:xfrm>
        </p:grpSpPr>
        <p:grpSp>
          <p:nvGrpSpPr>
            <p:cNvPr id="32" name="Group 31">
              <a:extLst>
                <a:ext uri="{FF2B5EF4-FFF2-40B4-BE49-F238E27FC236}">
                  <a16:creationId xmlns:a16="http://schemas.microsoft.com/office/drawing/2014/main" id="{A7CC4D68-BDEA-4843-A958-1110571CBF05}"/>
                </a:ext>
              </a:extLst>
            </p:cNvPr>
            <p:cNvGrpSpPr/>
            <p:nvPr/>
          </p:nvGrpSpPr>
          <p:grpSpPr>
            <a:xfrm>
              <a:off x="1127595" y="698855"/>
              <a:ext cx="2785574" cy="2509469"/>
              <a:chOff x="1127595" y="698855"/>
              <a:chExt cx="2785574" cy="2509469"/>
            </a:xfrm>
          </p:grpSpPr>
          <p:sp>
            <p:nvSpPr>
              <p:cNvPr id="34" name="Rectangle 33">
                <a:extLst>
                  <a:ext uri="{FF2B5EF4-FFF2-40B4-BE49-F238E27FC236}">
                    <a16:creationId xmlns:a16="http://schemas.microsoft.com/office/drawing/2014/main" id="{1E09B93C-1199-D643-B5F4-19EB57DB0727}"/>
                  </a:ext>
                </a:extLst>
              </p:cNvPr>
              <p:cNvSpPr/>
              <p:nvPr/>
            </p:nvSpPr>
            <p:spPr>
              <a:xfrm>
                <a:off x="1127595" y="698855"/>
                <a:ext cx="2785574" cy="250946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Bis(2-ethylhexyl phthalate (DEHP)</a:t>
                </a:r>
                <a:endParaRPr lang="en-US" sz="1100" b="1" dirty="0">
                  <a:solidFill>
                    <a:srgbClr val="C00000"/>
                  </a:solidFill>
                </a:endParaRPr>
              </a:p>
            </p:txBody>
          </p:sp>
          <p:pic>
            <p:nvPicPr>
              <p:cNvPr id="35" name="Picture 34">
                <a:extLst>
                  <a:ext uri="{FF2B5EF4-FFF2-40B4-BE49-F238E27FC236}">
                    <a16:creationId xmlns:a16="http://schemas.microsoft.com/office/drawing/2014/main" id="{5AA4DC2F-0782-EF41-BC7A-500A26B8E177}"/>
                  </a:ext>
                </a:extLst>
              </p:cNvPr>
              <p:cNvPicPr>
                <a:picLocks noChangeAspect="1"/>
              </p:cNvPicPr>
              <p:nvPr/>
            </p:nvPicPr>
            <p:blipFill rotWithShape="1">
              <a:blip r:embed="rId6"/>
              <a:srcRect l="30903" t="7877" r="37216" b="72162"/>
              <a:stretch/>
            </p:blipFill>
            <p:spPr>
              <a:xfrm>
                <a:off x="1466123" y="1406741"/>
                <a:ext cx="1972585" cy="1747785"/>
              </a:xfrm>
              <a:prstGeom prst="rect">
                <a:avLst/>
              </a:prstGeom>
            </p:spPr>
          </p:pic>
        </p:grpSp>
        <p:pic>
          <p:nvPicPr>
            <p:cNvPr id="33" name="Picture 32">
              <a:extLst>
                <a:ext uri="{FF2B5EF4-FFF2-40B4-BE49-F238E27FC236}">
                  <a16:creationId xmlns:a16="http://schemas.microsoft.com/office/drawing/2014/main" id="{065B8BC3-BAEC-DB48-9268-79E34BDCF501}"/>
                </a:ext>
              </a:extLst>
            </p:cNvPr>
            <p:cNvPicPr>
              <a:picLocks noChangeAspect="1"/>
            </p:cNvPicPr>
            <p:nvPr/>
          </p:nvPicPr>
          <p:blipFill rotWithShape="1">
            <a:blip r:embed="rId7"/>
            <a:srcRect l="30903" t="7877" r="37216" b="72162"/>
            <a:stretch/>
          </p:blipFill>
          <p:spPr>
            <a:xfrm>
              <a:off x="1398358" y="1324263"/>
              <a:ext cx="2108114" cy="1867868"/>
            </a:xfrm>
            <a:prstGeom prst="rect">
              <a:avLst/>
            </a:prstGeom>
          </p:spPr>
        </p:pic>
      </p:grpSp>
      <p:grpSp>
        <p:nvGrpSpPr>
          <p:cNvPr id="36" name="Group 35">
            <a:extLst>
              <a:ext uri="{FF2B5EF4-FFF2-40B4-BE49-F238E27FC236}">
                <a16:creationId xmlns:a16="http://schemas.microsoft.com/office/drawing/2014/main" id="{1D9D52FE-6A57-0141-9AB8-2F0E419792FA}"/>
              </a:ext>
            </a:extLst>
          </p:cNvPr>
          <p:cNvGrpSpPr>
            <a:grpSpLocks noChangeAspect="1"/>
          </p:cNvGrpSpPr>
          <p:nvPr/>
        </p:nvGrpSpPr>
        <p:grpSpPr>
          <a:xfrm>
            <a:off x="6631559" y="1780383"/>
            <a:ext cx="1563349" cy="1289398"/>
            <a:chOff x="4212528" y="698855"/>
            <a:chExt cx="3042642" cy="2509469"/>
          </a:xfrm>
        </p:grpSpPr>
        <p:grpSp>
          <p:nvGrpSpPr>
            <p:cNvPr id="37" name="Group 36">
              <a:extLst>
                <a:ext uri="{FF2B5EF4-FFF2-40B4-BE49-F238E27FC236}">
                  <a16:creationId xmlns:a16="http://schemas.microsoft.com/office/drawing/2014/main" id="{06442F7F-D365-ED42-B897-683620450A4E}"/>
                </a:ext>
              </a:extLst>
            </p:cNvPr>
            <p:cNvGrpSpPr/>
            <p:nvPr/>
          </p:nvGrpSpPr>
          <p:grpSpPr>
            <a:xfrm>
              <a:off x="4212528" y="698855"/>
              <a:ext cx="3042642" cy="2509469"/>
              <a:chOff x="4212528" y="698855"/>
              <a:chExt cx="3042642" cy="2509469"/>
            </a:xfrm>
          </p:grpSpPr>
          <p:sp>
            <p:nvSpPr>
              <p:cNvPr id="39" name="Rectangle 38">
                <a:extLst>
                  <a:ext uri="{FF2B5EF4-FFF2-40B4-BE49-F238E27FC236}">
                    <a16:creationId xmlns:a16="http://schemas.microsoft.com/office/drawing/2014/main" id="{24E8810B-D77E-3C43-80E0-67BDE14FE8FF}"/>
                  </a:ext>
                </a:extLst>
              </p:cNvPr>
              <p:cNvSpPr/>
              <p:nvPr/>
            </p:nvSpPr>
            <p:spPr>
              <a:xfrm>
                <a:off x="4212528" y="698855"/>
                <a:ext cx="3042642" cy="250946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rgbClr val="C00000"/>
                    </a:solidFill>
                  </a:rPr>
                  <a:t>Dibutyl phthalate (DBP)</a:t>
                </a:r>
                <a:endParaRPr lang="en-US" sz="1100" b="1" dirty="0">
                  <a:solidFill>
                    <a:srgbClr val="C00000"/>
                  </a:solidFill>
                </a:endParaRPr>
              </a:p>
            </p:txBody>
          </p:sp>
          <p:pic>
            <p:nvPicPr>
              <p:cNvPr id="40" name="Picture 39">
                <a:extLst>
                  <a:ext uri="{FF2B5EF4-FFF2-40B4-BE49-F238E27FC236}">
                    <a16:creationId xmlns:a16="http://schemas.microsoft.com/office/drawing/2014/main" id="{7C47FADE-5A27-5445-99D5-1F05C1C9D61A}"/>
                  </a:ext>
                </a:extLst>
              </p:cNvPr>
              <p:cNvPicPr>
                <a:picLocks noChangeAspect="1"/>
              </p:cNvPicPr>
              <p:nvPr/>
            </p:nvPicPr>
            <p:blipFill rotWithShape="1">
              <a:blip r:embed="rId8"/>
              <a:srcRect l="30903" t="9876" r="41453" b="73821"/>
              <a:stretch/>
            </p:blipFill>
            <p:spPr>
              <a:xfrm>
                <a:off x="4664792" y="1331655"/>
                <a:ext cx="2138114" cy="1784424"/>
              </a:xfrm>
              <a:prstGeom prst="rect">
                <a:avLst/>
              </a:prstGeom>
            </p:spPr>
          </p:pic>
        </p:grpSp>
        <p:pic>
          <p:nvPicPr>
            <p:cNvPr id="38" name="Picture 37">
              <a:extLst>
                <a:ext uri="{FF2B5EF4-FFF2-40B4-BE49-F238E27FC236}">
                  <a16:creationId xmlns:a16="http://schemas.microsoft.com/office/drawing/2014/main" id="{24354F66-774D-C14E-BA13-052CB7345F21}"/>
                </a:ext>
              </a:extLst>
            </p:cNvPr>
            <p:cNvPicPr>
              <a:picLocks noChangeAspect="1"/>
            </p:cNvPicPr>
            <p:nvPr/>
          </p:nvPicPr>
          <p:blipFill rotWithShape="1">
            <a:blip r:embed="rId9"/>
            <a:srcRect l="30770" t="9876" r="41587" b="73821"/>
            <a:stretch/>
          </p:blipFill>
          <p:spPr>
            <a:xfrm>
              <a:off x="4530135" y="1205137"/>
              <a:ext cx="2358238" cy="1968134"/>
            </a:xfrm>
            <a:prstGeom prst="rect">
              <a:avLst/>
            </a:prstGeom>
          </p:spPr>
        </p:pic>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F3EF592-586A-F648-BF55-551C0D7998EA}"/>
                  </a:ext>
                </a:extLst>
              </p:cNvPr>
              <p:cNvSpPr txBox="1"/>
              <p:nvPr/>
            </p:nvSpPr>
            <p:spPr>
              <a:xfrm>
                <a:off x="6446439" y="5656676"/>
                <a:ext cx="1908313" cy="707886"/>
              </a:xfrm>
              <a:prstGeom prst="rect">
                <a:avLst/>
              </a:prstGeom>
              <a:noFill/>
            </p:spPr>
            <p:txBody>
              <a:bodyPr wrap="square" rtlCol="0">
                <a:spAutoFit/>
              </a:bodyPr>
              <a:lstStyle/>
              <a:p>
                <a:pPr algn="ctr"/>
                <a14:m>
                  <m:oMath xmlns:m="http://schemas.openxmlformats.org/officeDocument/2006/math">
                    <m:r>
                      <a:rPr lang="en-US" sz="2000" b="1" i="0" smtClean="0">
                        <a:solidFill>
                          <a:schemeClr val="accent6">
                            <a:lumMod val="40000"/>
                            <a:lumOff val="60000"/>
                          </a:schemeClr>
                        </a:solidFill>
                        <a:latin typeface="Cambria Math" panose="02040503050406030204" pitchFamily="18" charset="0"/>
                        <a:ea typeface="Cambria Math" panose="02040503050406030204" pitchFamily="18" charset="0"/>
                      </a:rPr>
                      <m:t>𝛃</m:t>
                    </m:r>
                  </m:oMath>
                </a14:m>
                <a:r>
                  <a:rPr lang="en-US" sz="2000" b="1" dirty="0">
                    <a:solidFill>
                      <a:schemeClr val="accent6">
                        <a:lumMod val="40000"/>
                        <a:lumOff val="60000"/>
                      </a:schemeClr>
                    </a:solidFill>
                  </a:rPr>
                  <a:t>-oxidation of fatty acids</a:t>
                </a:r>
              </a:p>
            </p:txBody>
          </p:sp>
        </mc:Choice>
        <mc:Fallback xmlns="">
          <p:sp>
            <p:nvSpPr>
              <p:cNvPr id="41" name="TextBox 40">
                <a:extLst>
                  <a:ext uri="{FF2B5EF4-FFF2-40B4-BE49-F238E27FC236}">
                    <a16:creationId xmlns:a16="http://schemas.microsoft.com/office/drawing/2014/main" id="{7F3EF592-586A-F648-BF55-551C0D7998EA}"/>
                  </a:ext>
                </a:extLst>
              </p:cNvPr>
              <p:cNvSpPr txBox="1">
                <a:spLocks noRot="1" noChangeAspect="1" noMove="1" noResize="1" noEditPoints="1" noAdjustHandles="1" noChangeArrowheads="1" noChangeShapeType="1" noTextEdit="1"/>
              </p:cNvSpPr>
              <p:nvPr/>
            </p:nvSpPr>
            <p:spPr>
              <a:xfrm>
                <a:off x="6446439" y="5656676"/>
                <a:ext cx="1908313" cy="707886"/>
              </a:xfrm>
              <a:prstGeom prst="rect">
                <a:avLst/>
              </a:prstGeom>
              <a:blipFill>
                <a:blip r:embed="rId10"/>
                <a:stretch>
                  <a:fillRect t="-3509" b="-1403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6FFA367-990A-9A44-86A3-88D5F4F87509}"/>
              </a:ext>
            </a:extLst>
          </p:cNvPr>
          <p:cNvPicPr>
            <a:picLocks noChangeAspect="1"/>
          </p:cNvPicPr>
          <p:nvPr/>
        </p:nvPicPr>
        <p:blipFill rotWithShape="1">
          <a:blip r:embed="rId11"/>
          <a:srcRect l="5319" t="1489" r="14261" b="40132"/>
          <a:stretch/>
        </p:blipFill>
        <p:spPr>
          <a:xfrm>
            <a:off x="6332219" y="648627"/>
            <a:ext cx="5771638" cy="6051812"/>
          </a:xfrm>
          <a:prstGeom prst="rect">
            <a:avLst/>
          </a:prstGeom>
        </p:spPr>
      </p:pic>
      <p:sp>
        <p:nvSpPr>
          <p:cNvPr id="42" name="TextBox 41">
            <a:extLst>
              <a:ext uri="{FF2B5EF4-FFF2-40B4-BE49-F238E27FC236}">
                <a16:creationId xmlns:a16="http://schemas.microsoft.com/office/drawing/2014/main" id="{380DABB4-602D-A04F-B364-F29311610132}"/>
              </a:ext>
            </a:extLst>
          </p:cNvPr>
          <p:cNvSpPr txBox="1"/>
          <p:nvPr/>
        </p:nvSpPr>
        <p:spPr>
          <a:xfrm>
            <a:off x="8297111" y="4372327"/>
            <a:ext cx="2308796" cy="400110"/>
          </a:xfrm>
          <a:prstGeom prst="rect">
            <a:avLst/>
          </a:prstGeom>
          <a:noFill/>
        </p:spPr>
        <p:txBody>
          <a:bodyPr wrap="square" rtlCol="0">
            <a:spAutoFit/>
          </a:bodyPr>
          <a:lstStyle/>
          <a:p>
            <a:pPr algn="ctr"/>
            <a:r>
              <a:rPr lang="en-US" sz="2000" b="1" dirty="0">
                <a:solidFill>
                  <a:schemeClr val="accent2">
                    <a:lumMod val="75000"/>
                  </a:schemeClr>
                </a:solidFill>
              </a:rPr>
              <a:t>Isocitrate lyase</a:t>
            </a:r>
          </a:p>
        </p:txBody>
      </p:sp>
      <p:grpSp>
        <p:nvGrpSpPr>
          <p:cNvPr id="6" name="Group 5">
            <a:extLst>
              <a:ext uri="{FF2B5EF4-FFF2-40B4-BE49-F238E27FC236}">
                <a16:creationId xmlns:a16="http://schemas.microsoft.com/office/drawing/2014/main" id="{45A84906-950F-C34C-9F39-93ADBE1A599E}"/>
              </a:ext>
            </a:extLst>
          </p:cNvPr>
          <p:cNvGrpSpPr>
            <a:grpSpLocks noChangeAspect="1"/>
          </p:cNvGrpSpPr>
          <p:nvPr/>
        </p:nvGrpSpPr>
        <p:grpSpPr>
          <a:xfrm>
            <a:off x="8624617" y="4717815"/>
            <a:ext cx="1653783" cy="1405890"/>
            <a:chOff x="3045732" y="5019923"/>
            <a:chExt cx="2104410" cy="1788971"/>
          </a:xfrm>
        </p:grpSpPr>
        <p:sp>
          <p:nvSpPr>
            <p:cNvPr id="43" name="Rectangle 42">
              <a:extLst>
                <a:ext uri="{FF2B5EF4-FFF2-40B4-BE49-F238E27FC236}">
                  <a16:creationId xmlns:a16="http://schemas.microsoft.com/office/drawing/2014/main" id="{E2C0D0BE-5A5C-6742-885A-69236B9E8B45}"/>
                </a:ext>
              </a:extLst>
            </p:cNvPr>
            <p:cNvSpPr/>
            <p:nvPr/>
          </p:nvSpPr>
          <p:spPr>
            <a:xfrm>
              <a:off x="3045732" y="5019923"/>
              <a:ext cx="2104410" cy="17748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solidFill>
                  <a:srgbClr val="00B050"/>
                </a:solidFill>
              </a:endParaRPr>
            </a:p>
          </p:txBody>
        </p:sp>
        <p:sp>
          <p:nvSpPr>
            <p:cNvPr id="44" name="TextBox 43">
              <a:extLst>
                <a:ext uri="{FF2B5EF4-FFF2-40B4-BE49-F238E27FC236}">
                  <a16:creationId xmlns:a16="http://schemas.microsoft.com/office/drawing/2014/main" id="{70DBADCE-1460-F845-A749-84F1F500CC74}"/>
                </a:ext>
              </a:extLst>
            </p:cNvPr>
            <p:cNvSpPr txBox="1"/>
            <p:nvPr/>
          </p:nvSpPr>
          <p:spPr>
            <a:xfrm>
              <a:off x="3045732" y="5019923"/>
              <a:ext cx="2104410" cy="587461"/>
            </a:xfrm>
            <a:prstGeom prst="rect">
              <a:avLst/>
            </a:prstGeom>
            <a:noFill/>
          </p:spPr>
          <p:txBody>
            <a:bodyPr wrap="square" rtlCol="0">
              <a:spAutoFit/>
            </a:bodyPr>
            <a:lstStyle/>
            <a:p>
              <a:pPr algn="ctr"/>
              <a:r>
                <a:rPr lang="en-GB" sz="1200" b="1" dirty="0">
                  <a:solidFill>
                    <a:srgbClr val="00B050"/>
                  </a:solidFill>
                </a:rPr>
                <a:t>Acetyl tributyl citrate (ATBC)</a:t>
              </a:r>
              <a:endParaRPr lang="en-US" sz="1200" b="1" dirty="0">
                <a:solidFill>
                  <a:srgbClr val="00B050"/>
                </a:solidFill>
              </a:endParaRPr>
            </a:p>
          </p:txBody>
        </p:sp>
        <p:pic>
          <p:nvPicPr>
            <p:cNvPr id="45" name="Picture 44">
              <a:extLst>
                <a:ext uri="{FF2B5EF4-FFF2-40B4-BE49-F238E27FC236}">
                  <a16:creationId xmlns:a16="http://schemas.microsoft.com/office/drawing/2014/main" id="{2BAA84AB-9126-FA4C-A2DF-19070E846017}"/>
                </a:ext>
              </a:extLst>
            </p:cNvPr>
            <p:cNvPicPr>
              <a:picLocks noChangeAspect="1"/>
            </p:cNvPicPr>
            <p:nvPr/>
          </p:nvPicPr>
          <p:blipFill rotWithShape="1">
            <a:blip r:embed="rId12"/>
            <a:srcRect l="14340" t="10729" r="42955" b="67257"/>
            <a:stretch/>
          </p:blipFill>
          <p:spPr>
            <a:xfrm>
              <a:off x="3229803" y="5542334"/>
              <a:ext cx="1736268" cy="1266560"/>
            </a:xfrm>
            <a:prstGeom prst="rect">
              <a:avLst/>
            </a:prstGeom>
          </p:spPr>
        </p:pic>
      </p:grpSp>
      <p:sp>
        <p:nvSpPr>
          <p:cNvPr id="46" name="TextBox 45">
            <a:extLst>
              <a:ext uri="{FF2B5EF4-FFF2-40B4-BE49-F238E27FC236}">
                <a16:creationId xmlns:a16="http://schemas.microsoft.com/office/drawing/2014/main" id="{22952952-52CA-8E48-8896-4D8B6929D884}"/>
              </a:ext>
            </a:extLst>
          </p:cNvPr>
          <p:cNvSpPr txBox="1"/>
          <p:nvPr/>
        </p:nvSpPr>
        <p:spPr>
          <a:xfrm>
            <a:off x="2241238" y="3662252"/>
            <a:ext cx="2308796" cy="584775"/>
          </a:xfrm>
          <a:prstGeom prst="rect">
            <a:avLst/>
          </a:prstGeom>
          <a:noFill/>
        </p:spPr>
        <p:txBody>
          <a:bodyPr wrap="square" rtlCol="0">
            <a:spAutoFit/>
          </a:bodyPr>
          <a:lstStyle/>
          <a:p>
            <a:pPr algn="ctr"/>
            <a:r>
              <a:rPr lang="en-US" sz="3200" b="1" dirty="0">
                <a:solidFill>
                  <a:schemeClr val="bg1"/>
                </a:solidFill>
              </a:rPr>
              <a:t>???</a:t>
            </a:r>
          </a:p>
        </p:txBody>
      </p:sp>
    </p:spTree>
    <p:extLst>
      <p:ext uri="{BB962C8B-B14F-4D97-AF65-F5344CB8AC3E}">
        <p14:creationId xmlns:p14="http://schemas.microsoft.com/office/powerpoint/2010/main" val="35617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0" y="0"/>
            <a:ext cx="12192000" cy="6858000"/>
          </a:xfrm>
          <a:prstGeom prst="rect">
            <a:avLst/>
          </a:prstGeom>
          <a:ln w="41275">
            <a:noFill/>
          </a:ln>
        </p:spPr>
      </p:pic>
      <p:sp>
        <p:nvSpPr>
          <p:cNvPr id="3" name="Rectangle 2">
            <a:extLst>
              <a:ext uri="{FF2B5EF4-FFF2-40B4-BE49-F238E27FC236}">
                <a16:creationId xmlns:a16="http://schemas.microsoft.com/office/drawing/2014/main" id="{384631C4-4D9C-614D-A3DC-0C5AC4087D78}"/>
              </a:ext>
            </a:extLst>
          </p:cNvPr>
          <p:cNvSpPr/>
          <p:nvPr/>
        </p:nvSpPr>
        <p:spPr>
          <a:xfrm>
            <a:off x="0" y="0"/>
            <a:ext cx="12192000" cy="540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t>SUMMARY</a:t>
            </a:r>
          </a:p>
        </p:txBody>
      </p:sp>
      <p:sp>
        <p:nvSpPr>
          <p:cNvPr id="9" name="Hexagon 8">
            <a:extLst>
              <a:ext uri="{FF2B5EF4-FFF2-40B4-BE49-F238E27FC236}">
                <a16:creationId xmlns:a16="http://schemas.microsoft.com/office/drawing/2014/main" id="{A1E0C85C-B840-324A-8FD5-A5286DD7A756}"/>
              </a:ext>
            </a:extLst>
          </p:cNvPr>
          <p:cNvSpPr>
            <a:spLocks noChangeAspect="1"/>
          </p:cNvSpPr>
          <p:nvPr/>
        </p:nvSpPr>
        <p:spPr>
          <a:xfrm>
            <a:off x="8600877" y="2298098"/>
            <a:ext cx="3337992" cy="2859932"/>
          </a:xfrm>
          <a:prstGeom prst="hexagon">
            <a:avLst/>
          </a:prstGeom>
          <a:solidFill>
            <a:schemeClr val="accent4">
              <a:lumMod val="20000"/>
              <a:lumOff val="80000"/>
              <a:alpha val="5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Are plastics being biodegraded?</a:t>
            </a:r>
          </a:p>
        </p:txBody>
      </p:sp>
      <p:grpSp>
        <p:nvGrpSpPr>
          <p:cNvPr id="18" name="Group 17">
            <a:extLst>
              <a:ext uri="{FF2B5EF4-FFF2-40B4-BE49-F238E27FC236}">
                <a16:creationId xmlns:a16="http://schemas.microsoft.com/office/drawing/2014/main" id="{0B12875D-E62A-CB4E-8E73-B30FCB611FA9}"/>
              </a:ext>
            </a:extLst>
          </p:cNvPr>
          <p:cNvGrpSpPr/>
          <p:nvPr/>
        </p:nvGrpSpPr>
        <p:grpSpPr>
          <a:xfrm>
            <a:off x="5798947" y="3837003"/>
            <a:ext cx="3337992" cy="2859932"/>
            <a:chOff x="5798947" y="3837003"/>
            <a:chExt cx="3337992" cy="2859932"/>
          </a:xfrm>
        </p:grpSpPr>
        <p:grpSp>
          <p:nvGrpSpPr>
            <p:cNvPr id="2" name="Group 1">
              <a:extLst>
                <a:ext uri="{FF2B5EF4-FFF2-40B4-BE49-F238E27FC236}">
                  <a16:creationId xmlns:a16="http://schemas.microsoft.com/office/drawing/2014/main" id="{8A126EBD-9A94-7B49-A298-8C8694B91431}"/>
                </a:ext>
              </a:extLst>
            </p:cNvPr>
            <p:cNvGrpSpPr/>
            <p:nvPr/>
          </p:nvGrpSpPr>
          <p:grpSpPr>
            <a:xfrm>
              <a:off x="5798947" y="3837003"/>
              <a:ext cx="3337992" cy="2859932"/>
              <a:chOff x="5798947" y="3837003"/>
              <a:chExt cx="3337992" cy="2859932"/>
            </a:xfrm>
          </p:grpSpPr>
          <p:sp>
            <p:nvSpPr>
              <p:cNvPr id="8" name="Hexagon 7">
                <a:extLst>
                  <a:ext uri="{FF2B5EF4-FFF2-40B4-BE49-F238E27FC236}">
                    <a16:creationId xmlns:a16="http://schemas.microsoft.com/office/drawing/2014/main" id="{B493E46D-2F18-5E4A-83A1-125F82E6F38A}"/>
                  </a:ext>
                </a:extLst>
              </p:cNvPr>
              <p:cNvSpPr>
                <a:spLocks noChangeAspect="1"/>
              </p:cNvSpPr>
              <p:nvPr/>
            </p:nvSpPr>
            <p:spPr>
              <a:xfrm>
                <a:off x="5798947" y="3837003"/>
                <a:ext cx="3337992" cy="2859932"/>
              </a:xfrm>
              <a:prstGeom prst="hexagon">
                <a:avLst/>
              </a:prstGeom>
              <a:solidFill>
                <a:schemeClr val="accent2">
                  <a:lumMod val="20000"/>
                  <a:lumOff val="80000"/>
                  <a:alpha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4" name="Picture 23">
                <a:extLst>
                  <a:ext uri="{FF2B5EF4-FFF2-40B4-BE49-F238E27FC236}">
                    <a16:creationId xmlns:a16="http://schemas.microsoft.com/office/drawing/2014/main" id="{5699FE15-C7AD-CE46-871F-A9FC0A247042}"/>
                  </a:ext>
                </a:extLst>
              </p:cNvPr>
              <p:cNvPicPr>
                <a:picLocks noChangeAspect="1"/>
              </p:cNvPicPr>
              <p:nvPr/>
            </p:nvPicPr>
            <p:blipFill rotWithShape="1">
              <a:blip r:embed="rId4"/>
              <a:srcRect l="30292" t="39871" r="24382" b="1119"/>
              <a:stretch/>
            </p:blipFill>
            <p:spPr>
              <a:xfrm>
                <a:off x="5860833" y="3855444"/>
                <a:ext cx="3248192" cy="2804050"/>
              </a:xfrm>
              <a:prstGeom prst="hexagon">
                <a:avLst/>
              </a:prstGeom>
            </p:spPr>
          </p:pic>
        </p:grpSp>
        <p:sp>
          <p:nvSpPr>
            <p:cNvPr id="35" name="Hexagon 34">
              <a:extLst>
                <a:ext uri="{FF2B5EF4-FFF2-40B4-BE49-F238E27FC236}">
                  <a16:creationId xmlns:a16="http://schemas.microsoft.com/office/drawing/2014/main" id="{85991183-D2E1-A54B-B813-5053F759BE53}"/>
                </a:ext>
              </a:extLst>
            </p:cNvPr>
            <p:cNvSpPr>
              <a:spLocks noChangeAspect="1"/>
            </p:cNvSpPr>
            <p:nvPr/>
          </p:nvSpPr>
          <p:spPr>
            <a:xfrm>
              <a:off x="6224397" y="4177469"/>
              <a:ext cx="2521061" cy="2160000"/>
            </a:xfrm>
            <a:prstGeom prst="hexagon">
              <a:avLst/>
            </a:prstGeom>
            <a:solidFill>
              <a:schemeClr val="tx1">
                <a:alpha val="3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OBJECTIVE 3: Plasticizer </a:t>
              </a:r>
              <a:r>
                <a:rPr lang="en-US" b="1" dirty="0" err="1"/>
                <a:t>proteogenomics</a:t>
              </a:r>
              <a:endParaRPr lang="en-US" b="1" dirty="0"/>
            </a:p>
          </p:txBody>
        </p:sp>
      </p:grpSp>
      <p:grpSp>
        <p:nvGrpSpPr>
          <p:cNvPr id="16" name="Group 15">
            <a:extLst>
              <a:ext uri="{FF2B5EF4-FFF2-40B4-BE49-F238E27FC236}">
                <a16:creationId xmlns:a16="http://schemas.microsoft.com/office/drawing/2014/main" id="{3AC67A44-847D-A849-92F9-29F3DF85FEEC}"/>
              </a:ext>
            </a:extLst>
          </p:cNvPr>
          <p:cNvGrpSpPr/>
          <p:nvPr/>
        </p:nvGrpSpPr>
        <p:grpSpPr>
          <a:xfrm>
            <a:off x="2997017" y="2298098"/>
            <a:ext cx="3337992" cy="2859932"/>
            <a:chOff x="2997017" y="2298098"/>
            <a:chExt cx="3337992" cy="2859932"/>
          </a:xfrm>
        </p:grpSpPr>
        <p:grpSp>
          <p:nvGrpSpPr>
            <p:cNvPr id="4" name="Group 3">
              <a:extLst>
                <a:ext uri="{FF2B5EF4-FFF2-40B4-BE49-F238E27FC236}">
                  <a16:creationId xmlns:a16="http://schemas.microsoft.com/office/drawing/2014/main" id="{8C478ACD-EC2C-1447-997E-55BAE393F2D2}"/>
                </a:ext>
              </a:extLst>
            </p:cNvPr>
            <p:cNvGrpSpPr/>
            <p:nvPr/>
          </p:nvGrpSpPr>
          <p:grpSpPr>
            <a:xfrm>
              <a:off x="2997017" y="2298098"/>
              <a:ext cx="3337992" cy="2859932"/>
              <a:chOff x="2997017" y="2298098"/>
              <a:chExt cx="3337992" cy="2859932"/>
            </a:xfrm>
          </p:grpSpPr>
          <p:sp>
            <p:nvSpPr>
              <p:cNvPr id="6" name="Hexagon 5">
                <a:extLst>
                  <a:ext uri="{FF2B5EF4-FFF2-40B4-BE49-F238E27FC236}">
                    <a16:creationId xmlns:a16="http://schemas.microsoft.com/office/drawing/2014/main" id="{9DA55370-0DA1-EE49-B6FD-9B162A6ADB22}"/>
                  </a:ext>
                </a:extLst>
              </p:cNvPr>
              <p:cNvSpPr>
                <a:spLocks noChangeAspect="1"/>
              </p:cNvSpPr>
              <p:nvPr/>
            </p:nvSpPr>
            <p:spPr>
              <a:xfrm>
                <a:off x="2997017" y="2298098"/>
                <a:ext cx="3337992" cy="2859932"/>
              </a:xfrm>
              <a:prstGeom prst="hexagon">
                <a:avLst/>
              </a:prstGeom>
              <a:solidFill>
                <a:schemeClr val="accent4">
                  <a:lumMod val="60000"/>
                  <a:lumOff val="40000"/>
                  <a:alpha val="5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3" name="Picture 12">
                <a:extLst>
                  <a:ext uri="{FF2B5EF4-FFF2-40B4-BE49-F238E27FC236}">
                    <a16:creationId xmlns:a16="http://schemas.microsoft.com/office/drawing/2014/main" id="{3146E85D-1787-4449-97DF-151BF6C28E14}"/>
                  </a:ext>
                </a:extLst>
              </p:cNvPr>
              <p:cNvPicPr>
                <a:picLocks/>
              </p:cNvPicPr>
              <p:nvPr/>
            </p:nvPicPr>
            <p:blipFill rotWithShape="1">
              <a:blip r:embed="rId3">
                <a:alphaModFix/>
                <a:extLst>
                  <a:ext uri="{28A0092B-C50C-407E-A947-70E740481C1C}">
                    <a14:useLocalDpi xmlns:a14="http://schemas.microsoft.com/office/drawing/2010/main" val="0"/>
                  </a:ext>
                </a:extLst>
              </a:blip>
              <a:srcRect l="19023" t="12265" r="30287" b="27576"/>
              <a:stretch/>
            </p:blipFill>
            <p:spPr>
              <a:xfrm>
                <a:off x="3010542" y="2321638"/>
                <a:ext cx="3312000" cy="2834258"/>
              </a:xfrm>
              <a:prstGeom prst="hexagon">
                <a:avLst/>
              </a:prstGeom>
              <a:ln w="41275">
                <a:noFill/>
              </a:ln>
            </p:spPr>
          </p:pic>
        </p:grpSp>
        <p:sp>
          <p:nvSpPr>
            <p:cNvPr id="37" name="Hexagon 36">
              <a:extLst>
                <a:ext uri="{FF2B5EF4-FFF2-40B4-BE49-F238E27FC236}">
                  <a16:creationId xmlns:a16="http://schemas.microsoft.com/office/drawing/2014/main" id="{A1A48E91-4537-0144-8CFF-225184042FB2}"/>
                </a:ext>
              </a:extLst>
            </p:cNvPr>
            <p:cNvSpPr>
              <a:spLocks noChangeAspect="1"/>
            </p:cNvSpPr>
            <p:nvPr/>
          </p:nvSpPr>
          <p:spPr>
            <a:xfrm>
              <a:off x="3449340" y="2644720"/>
              <a:ext cx="2521061" cy="2160000"/>
            </a:xfrm>
            <a:prstGeom prst="hexagon">
              <a:avLst/>
            </a:prstGeom>
            <a:solidFill>
              <a:schemeClr val="tx1">
                <a:alpha val="2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OBJECTIVE 2: PET community succession</a:t>
              </a:r>
            </a:p>
          </p:txBody>
        </p:sp>
      </p:grpSp>
      <p:grpSp>
        <p:nvGrpSpPr>
          <p:cNvPr id="15" name="Group 14">
            <a:extLst>
              <a:ext uri="{FF2B5EF4-FFF2-40B4-BE49-F238E27FC236}">
                <a16:creationId xmlns:a16="http://schemas.microsoft.com/office/drawing/2014/main" id="{5159C61B-DD00-244A-8828-EB1356633663}"/>
              </a:ext>
            </a:extLst>
          </p:cNvPr>
          <p:cNvGrpSpPr/>
          <p:nvPr/>
        </p:nvGrpSpPr>
        <p:grpSpPr>
          <a:xfrm>
            <a:off x="195087" y="760898"/>
            <a:ext cx="3337492" cy="2859504"/>
            <a:chOff x="195087" y="760898"/>
            <a:chExt cx="3337492" cy="2859504"/>
          </a:xfrm>
        </p:grpSpPr>
        <p:grpSp>
          <p:nvGrpSpPr>
            <p:cNvPr id="224" name="Group 223">
              <a:extLst>
                <a:ext uri="{FF2B5EF4-FFF2-40B4-BE49-F238E27FC236}">
                  <a16:creationId xmlns:a16="http://schemas.microsoft.com/office/drawing/2014/main" id="{25F79582-81C9-2E47-AA14-68ABE071FDD7}"/>
                </a:ext>
              </a:extLst>
            </p:cNvPr>
            <p:cNvGrpSpPr/>
            <p:nvPr/>
          </p:nvGrpSpPr>
          <p:grpSpPr>
            <a:xfrm>
              <a:off x="195087" y="760898"/>
              <a:ext cx="3337492" cy="2859504"/>
              <a:chOff x="195087" y="760898"/>
              <a:chExt cx="3337492" cy="2859504"/>
            </a:xfrm>
          </p:grpSpPr>
          <p:sp>
            <p:nvSpPr>
              <p:cNvPr id="5" name="Hexagon 4">
                <a:extLst>
                  <a:ext uri="{FF2B5EF4-FFF2-40B4-BE49-F238E27FC236}">
                    <a16:creationId xmlns:a16="http://schemas.microsoft.com/office/drawing/2014/main" id="{294FDAC0-99A2-C345-916A-52D463728480}"/>
                  </a:ext>
                </a:extLst>
              </p:cNvPr>
              <p:cNvSpPr>
                <a:spLocks noChangeAspect="1"/>
              </p:cNvSpPr>
              <p:nvPr/>
            </p:nvSpPr>
            <p:spPr>
              <a:xfrm>
                <a:off x="195087" y="760898"/>
                <a:ext cx="3337492" cy="2859504"/>
              </a:xfrm>
              <a:prstGeom prst="hexagon">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23" name="Picture 222">
                <a:extLst>
                  <a:ext uri="{FF2B5EF4-FFF2-40B4-BE49-F238E27FC236}">
                    <a16:creationId xmlns:a16="http://schemas.microsoft.com/office/drawing/2014/main" id="{1171B8C6-325F-AB48-B2D2-A5F91663B3C2}"/>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Effect>
                          <a14:saturation sat="200000"/>
                        </a14:imgEffect>
                      </a14:imgLayer>
                    </a14:imgProps>
                  </a:ext>
                  <a:ext uri="{28A0092B-C50C-407E-A947-70E740481C1C}">
                    <a14:useLocalDpi xmlns:a14="http://schemas.microsoft.com/office/drawing/2010/main" val="0"/>
                  </a:ext>
                </a:extLst>
              </a:blip>
              <a:srcRect l="1" t="992" r="34909"/>
              <a:stretch/>
            </p:blipFill>
            <p:spPr>
              <a:xfrm>
                <a:off x="223002" y="796634"/>
                <a:ext cx="3291019" cy="2815802"/>
              </a:xfrm>
              <a:prstGeom prst="hexagon">
                <a:avLst/>
              </a:prstGeom>
            </p:spPr>
          </p:pic>
        </p:grpSp>
        <p:sp>
          <p:nvSpPr>
            <p:cNvPr id="38" name="Hexagon 37">
              <a:extLst>
                <a:ext uri="{FF2B5EF4-FFF2-40B4-BE49-F238E27FC236}">
                  <a16:creationId xmlns:a16="http://schemas.microsoft.com/office/drawing/2014/main" id="{B8ECD7B5-7587-EA47-B0EB-EBF1C61BB9C2}"/>
                </a:ext>
              </a:extLst>
            </p:cNvPr>
            <p:cNvSpPr>
              <a:spLocks noChangeAspect="1"/>
            </p:cNvSpPr>
            <p:nvPr/>
          </p:nvSpPr>
          <p:spPr>
            <a:xfrm>
              <a:off x="603553" y="1131972"/>
              <a:ext cx="2521061" cy="2160000"/>
            </a:xfrm>
            <a:prstGeom prst="hexagon">
              <a:avLst/>
            </a:prstGeom>
            <a:solidFill>
              <a:schemeClr val="tx1">
                <a:alpha val="3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OBJECTIVE 1: Community succession on chitin</a:t>
              </a:r>
            </a:p>
          </p:txBody>
        </p:sp>
      </p:grpSp>
      <p:grpSp>
        <p:nvGrpSpPr>
          <p:cNvPr id="21" name="Group 20">
            <a:extLst>
              <a:ext uri="{FF2B5EF4-FFF2-40B4-BE49-F238E27FC236}">
                <a16:creationId xmlns:a16="http://schemas.microsoft.com/office/drawing/2014/main" id="{08A85C30-904C-A04A-B4D4-6F8D23FEE8E0}"/>
              </a:ext>
            </a:extLst>
          </p:cNvPr>
          <p:cNvGrpSpPr/>
          <p:nvPr/>
        </p:nvGrpSpPr>
        <p:grpSpPr>
          <a:xfrm>
            <a:off x="5815931" y="782006"/>
            <a:ext cx="3337992" cy="2859932"/>
            <a:chOff x="5815931" y="782006"/>
            <a:chExt cx="3337992" cy="2859932"/>
          </a:xfrm>
        </p:grpSpPr>
        <p:sp>
          <p:nvSpPr>
            <p:cNvPr id="29" name="Hexagon 28">
              <a:extLst>
                <a:ext uri="{FF2B5EF4-FFF2-40B4-BE49-F238E27FC236}">
                  <a16:creationId xmlns:a16="http://schemas.microsoft.com/office/drawing/2014/main" id="{9F2A370C-EAEE-B045-89CC-E15D6CA99A0A}"/>
                </a:ext>
              </a:extLst>
            </p:cNvPr>
            <p:cNvSpPr>
              <a:spLocks noChangeAspect="1"/>
            </p:cNvSpPr>
            <p:nvPr/>
          </p:nvSpPr>
          <p:spPr>
            <a:xfrm>
              <a:off x="5815931" y="782006"/>
              <a:ext cx="3337992" cy="2859932"/>
            </a:xfrm>
            <a:prstGeom prst="hexagon">
              <a:avLst/>
            </a:prstGeom>
            <a:solidFill>
              <a:schemeClr val="accent4">
                <a:lumMod val="40000"/>
                <a:lumOff val="60000"/>
                <a:alpha val="22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0" name="Picture 19">
              <a:extLst>
                <a:ext uri="{FF2B5EF4-FFF2-40B4-BE49-F238E27FC236}">
                  <a16:creationId xmlns:a16="http://schemas.microsoft.com/office/drawing/2014/main" id="{974EE3DC-7FD7-464F-8367-B023C005411F}"/>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l="735" r="40051" b="62086"/>
            <a:stretch/>
          </p:blipFill>
          <p:spPr>
            <a:xfrm>
              <a:off x="5844883" y="830587"/>
              <a:ext cx="3280088" cy="2800228"/>
            </a:xfrm>
            <a:prstGeom prst="hexagon">
              <a:avLst/>
            </a:prstGeom>
          </p:spPr>
        </p:pic>
        <p:sp>
          <p:nvSpPr>
            <p:cNvPr id="36" name="Hexagon 35">
              <a:extLst>
                <a:ext uri="{FF2B5EF4-FFF2-40B4-BE49-F238E27FC236}">
                  <a16:creationId xmlns:a16="http://schemas.microsoft.com/office/drawing/2014/main" id="{642856C7-EDAD-D744-800D-2F839948C8A5}"/>
                </a:ext>
              </a:extLst>
            </p:cNvPr>
            <p:cNvSpPr>
              <a:spLocks noChangeAspect="1"/>
            </p:cNvSpPr>
            <p:nvPr/>
          </p:nvSpPr>
          <p:spPr>
            <a:xfrm>
              <a:off x="6213067" y="1150701"/>
              <a:ext cx="2521061" cy="2160000"/>
            </a:xfrm>
            <a:prstGeom prst="hexagon">
              <a:avLst/>
            </a:prstGeom>
            <a:solidFill>
              <a:schemeClr val="tx1">
                <a:alpha val="2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OBJECTIVE 2: PET proteogenomic characterisation</a:t>
              </a:r>
            </a:p>
          </p:txBody>
        </p:sp>
      </p:grpSp>
    </p:spTree>
    <p:extLst>
      <p:ext uri="{BB962C8B-B14F-4D97-AF65-F5344CB8AC3E}">
        <p14:creationId xmlns:p14="http://schemas.microsoft.com/office/powerpoint/2010/main" val="276256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15"/>
                                        </p:tgtEl>
                                        <p:attrNameLst>
                                          <p:attrName>style.opacity</p:attrName>
                                        </p:attrNameLst>
                                      </p:cBhvr>
                                      <p:to>
                                        <p:strVal val="0.5"/>
                                      </p:to>
                                    </p:set>
                                    <p:animEffect filter="image" prLst="opacity: 0.5">
                                      <p:cBhvr rctx="IE">
                                        <p:cTn id="12" dur="indefinite"/>
                                        <p:tgtEl>
                                          <p:spTgt spid="15"/>
                                        </p:tgtEl>
                                      </p:cBhvr>
                                    </p:animEffect>
                                  </p:childTnLst>
                                </p:cTn>
                              </p:par>
                              <p:par>
                                <p:cTn id="13" presetID="10" presetClass="entr" presetSubtype="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16"/>
                                        </p:tgtEl>
                                        <p:attrNameLst>
                                          <p:attrName>style.opacity</p:attrName>
                                        </p:attrNameLst>
                                      </p:cBhvr>
                                      <p:to>
                                        <p:strVal val="0.5"/>
                                      </p:to>
                                    </p:set>
                                    <p:animEffect filter="image" prLst="opacity: 0.5">
                                      <p:cBhvr rctx="IE">
                                        <p:cTn id="20" dur="indefinite"/>
                                        <p:tgtEl>
                                          <p:spTgt spid="16"/>
                                        </p:tgtEl>
                                      </p:cBhvr>
                                    </p:animEffect>
                                  </p:childTnLst>
                                </p:cTn>
                              </p:par>
                              <p:par>
                                <p:cTn id="21" presetID="10" presetClass="entr" presetSubtype="0" fill="hold"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21"/>
                                        </p:tgtEl>
                                        <p:attrNameLst>
                                          <p:attrName>style.opacity</p:attrName>
                                        </p:attrNameLst>
                                      </p:cBhvr>
                                      <p:to>
                                        <p:strVal val="0.5"/>
                                      </p:to>
                                    </p:set>
                                    <p:animEffect filter="image" prLst="opacity: 0.5">
                                      <p:cBhvr rctx="IE">
                                        <p:cTn id="28" dur="indefinite"/>
                                        <p:tgtEl>
                                          <p:spTgt spid="21"/>
                                        </p:tgtEl>
                                      </p:cBhvr>
                                    </p:animEffect>
                                  </p:childTnLst>
                                </p:cTn>
                              </p:par>
                              <p:par>
                                <p:cTn id="29" presetID="10" presetClass="entr" presetSubtype="0"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18"/>
                                        </p:tgtEl>
                                        <p:attrNameLst>
                                          <p:attrName>style.opacity</p:attrName>
                                        </p:attrNameLst>
                                      </p:cBhvr>
                                      <p:to>
                                        <p:strVal val="0.5"/>
                                      </p:to>
                                    </p:set>
                                    <p:animEffect filter="image" prLst="opacity: 0.5">
                                      <p:cBhvr rctx="IE">
                                        <p:cTn id="36" dur="indefinite"/>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1"/>
            <a:ext cx="12192000" cy="6858000"/>
          </a:xfrm>
          <a:prstGeom prst="rect">
            <a:avLst/>
          </a:prstGeom>
          <a:ln w="41275">
            <a:noFill/>
          </a:ln>
        </p:spPr>
      </p:pic>
      <p:sp>
        <p:nvSpPr>
          <p:cNvPr id="3" name="Rectangle 2">
            <a:extLst>
              <a:ext uri="{FF2B5EF4-FFF2-40B4-BE49-F238E27FC236}">
                <a16:creationId xmlns:a16="http://schemas.microsoft.com/office/drawing/2014/main" id="{384631C4-4D9C-614D-A3DC-0C5AC4087D78}"/>
              </a:ext>
            </a:extLst>
          </p:cNvPr>
          <p:cNvSpPr/>
          <p:nvPr/>
        </p:nvSpPr>
        <p:spPr>
          <a:xfrm>
            <a:off x="0" y="0"/>
            <a:ext cx="12192000" cy="540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t>ACKNOWLEDGEMENTS</a:t>
            </a:r>
          </a:p>
        </p:txBody>
      </p:sp>
      <p:sp>
        <p:nvSpPr>
          <p:cNvPr id="4" name="Content Placeholder 2">
            <a:extLst>
              <a:ext uri="{FF2B5EF4-FFF2-40B4-BE49-F238E27FC236}">
                <a16:creationId xmlns:a16="http://schemas.microsoft.com/office/drawing/2014/main" id="{7147113E-EE28-084F-8F88-334C6A6D4038}"/>
              </a:ext>
            </a:extLst>
          </p:cNvPr>
          <p:cNvSpPr txBox="1">
            <a:spLocks/>
          </p:cNvSpPr>
          <p:nvPr/>
        </p:nvSpPr>
        <p:spPr>
          <a:xfrm>
            <a:off x="435575" y="855265"/>
            <a:ext cx="11320850" cy="51474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a:solidFill>
                  <a:schemeClr val="bg2"/>
                </a:solidFill>
              </a:rPr>
              <a:t>Supervisors:</a:t>
            </a:r>
            <a:r>
              <a:rPr lang="en-US">
                <a:solidFill>
                  <a:schemeClr val="bg2"/>
                </a:solidFill>
              </a:rPr>
              <a:t>	Joseph Christie-Oleza</a:t>
            </a:r>
          </a:p>
          <a:p>
            <a:pPr algn="l"/>
            <a:r>
              <a:rPr lang="en-US">
                <a:solidFill>
                  <a:schemeClr val="bg2"/>
                </a:solidFill>
              </a:rPr>
              <a:t>		Matthew Gibson</a:t>
            </a:r>
          </a:p>
          <a:p>
            <a:pPr algn="l"/>
            <a:r>
              <a:rPr lang="en-US" b="1">
                <a:solidFill>
                  <a:schemeClr val="bg2"/>
                </a:solidFill>
              </a:rPr>
              <a:t>Christie-Oleza group:</a:t>
            </a:r>
          </a:p>
          <a:p>
            <a:pPr algn="l"/>
            <a:endParaRPr lang="en-US" dirty="0">
              <a:solidFill>
                <a:schemeClr val="bg2"/>
              </a:solidFill>
            </a:endParaRPr>
          </a:p>
        </p:txBody>
      </p:sp>
      <p:pic>
        <p:nvPicPr>
          <p:cNvPr id="5" name="Picture 4">
            <a:extLst>
              <a:ext uri="{FF2B5EF4-FFF2-40B4-BE49-F238E27FC236}">
                <a16:creationId xmlns:a16="http://schemas.microsoft.com/office/drawing/2014/main" id="{46CE4E70-6BF1-3441-9BEB-D9C4104FB323}"/>
              </a:ext>
            </a:extLst>
          </p:cNvPr>
          <p:cNvPicPr>
            <a:picLocks noChangeAspect="1"/>
          </p:cNvPicPr>
          <p:nvPr/>
        </p:nvPicPr>
        <p:blipFill rotWithShape="1">
          <a:blip r:embed="rId4"/>
          <a:srcRect l="22213" t="22342" r="17006" b="12432"/>
          <a:stretch/>
        </p:blipFill>
        <p:spPr>
          <a:xfrm>
            <a:off x="3370297" y="2270897"/>
            <a:ext cx="5965296" cy="4267662"/>
          </a:xfrm>
          <a:prstGeom prst="rect">
            <a:avLst/>
          </a:prstGeom>
        </p:spPr>
      </p:pic>
      <p:pic>
        <p:nvPicPr>
          <p:cNvPr id="6" name="Picture 5">
            <a:extLst>
              <a:ext uri="{FF2B5EF4-FFF2-40B4-BE49-F238E27FC236}">
                <a16:creationId xmlns:a16="http://schemas.microsoft.com/office/drawing/2014/main" id="{56304A8A-6E97-FB4C-94DE-8F54D2AE38D5}"/>
              </a:ext>
            </a:extLst>
          </p:cNvPr>
          <p:cNvPicPr>
            <a:picLocks noChangeAspect="1"/>
          </p:cNvPicPr>
          <p:nvPr/>
        </p:nvPicPr>
        <p:blipFill>
          <a:blip r:embed="rId5"/>
          <a:stretch>
            <a:fillRect/>
          </a:stretch>
        </p:blipFill>
        <p:spPr>
          <a:xfrm>
            <a:off x="481123" y="5679097"/>
            <a:ext cx="2641019" cy="859462"/>
          </a:xfrm>
          <a:prstGeom prst="rect">
            <a:avLst/>
          </a:prstGeom>
        </p:spPr>
      </p:pic>
      <p:pic>
        <p:nvPicPr>
          <p:cNvPr id="7" name="Picture 6">
            <a:extLst>
              <a:ext uri="{FF2B5EF4-FFF2-40B4-BE49-F238E27FC236}">
                <a16:creationId xmlns:a16="http://schemas.microsoft.com/office/drawing/2014/main" id="{1AEE1C74-EA4D-5D4A-917B-6CE3B9EBC91B}"/>
              </a:ext>
            </a:extLst>
          </p:cNvPr>
          <p:cNvPicPr>
            <a:picLocks noChangeAspect="1"/>
          </p:cNvPicPr>
          <p:nvPr/>
        </p:nvPicPr>
        <p:blipFill rotWithShape="1">
          <a:blip r:embed="rId6"/>
          <a:srcRect t="12603" b="12601"/>
          <a:stretch/>
        </p:blipFill>
        <p:spPr>
          <a:xfrm>
            <a:off x="9583749" y="5466546"/>
            <a:ext cx="1900845" cy="1072013"/>
          </a:xfrm>
          <a:prstGeom prst="rect">
            <a:avLst/>
          </a:prstGeom>
        </p:spPr>
      </p:pic>
    </p:spTree>
    <p:extLst>
      <p:ext uri="{BB962C8B-B14F-4D97-AF65-F5344CB8AC3E}">
        <p14:creationId xmlns:p14="http://schemas.microsoft.com/office/powerpoint/2010/main" val="286754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r="5776" b="26097"/>
          <a:stretch/>
        </p:blipFill>
        <p:spPr>
          <a:xfrm>
            <a:off x="1" y="1"/>
            <a:ext cx="12192000" cy="6858000"/>
          </a:xfrm>
          <a:prstGeom prst="rect">
            <a:avLst/>
          </a:prstGeom>
          <a:ln w="41275">
            <a:noFill/>
          </a:ln>
        </p:spPr>
      </p:pic>
      <p:sp>
        <p:nvSpPr>
          <p:cNvPr id="2" name="TextBox 1">
            <a:extLst>
              <a:ext uri="{FF2B5EF4-FFF2-40B4-BE49-F238E27FC236}">
                <a16:creationId xmlns:a16="http://schemas.microsoft.com/office/drawing/2014/main" id="{EB767926-47F6-0744-AF3E-EC9F5D9883F7}"/>
              </a:ext>
            </a:extLst>
          </p:cNvPr>
          <p:cNvSpPr txBox="1"/>
          <p:nvPr/>
        </p:nvSpPr>
        <p:spPr>
          <a:xfrm>
            <a:off x="1594338" y="612844"/>
            <a:ext cx="9003323" cy="5632311"/>
          </a:xfrm>
          <a:prstGeom prst="rect">
            <a:avLst/>
          </a:prstGeom>
          <a:noFill/>
        </p:spPr>
        <p:txBody>
          <a:bodyPr wrap="square" rtlCol="0">
            <a:spAutoFit/>
          </a:bodyPr>
          <a:lstStyle/>
          <a:p>
            <a:pPr algn="ctr"/>
            <a:r>
              <a:rPr lang="en-US" sz="6000" b="1" dirty="0">
                <a:solidFill>
                  <a:schemeClr val="bg1"/>
                </a:solidFill>
              </a:rPr>
              <a:t>Thanks for listening!</a:t>
            </a:r>
          </a:p>
          <a:p>
            <a:pPr algn="ctr"/>
            <a:endParaRPr lang="en-US" sz="7200" b="1" dirty="0">
              <a:solidFill>
                <a:schemeClr val="bg1"/>
              </a:solidFill>
            </a:endParaRPr>
          </a:p>
          <a:p>
            <a:pPr algn="ctr"/>
            <a:endParaRPr lang="en-US" sz="7200" b="1" dirty="0">
              <a:solidFill>
                <a:schemeClr val="bg1"/>
              </a:solidFill>
            </a:endParaRPr>
          </a:p>
          <a:p>
            <a:pPr algn="ctr"/>
            <a:endParaRPr lang="en-US" sz="7200" b="1" dirty="0">
              <a:solidFill>
                <a:schemeClr val="bg1"/>
              </a:solidFill>
            </a:endParaRPr>
          </a:p>
          <a:p>
            <a:pPr algn="ctr"/>
            <a:r>
              <a:rPr lang="en-US" sz="7200" b="1" dirty="0">
                <a:solidFill>
                  <a:schemeClr val="bg1"/>
                </a:solidFill>
              </a:rPr>
              <a:t>QUESTIONS?</a:t>
            </a:r>
          </a:p>
        </p:txBody>
      </p:sp>
    </p:spTree>
    <p:extLst>
      <p:ext uri="{BB962C8B-B14F-4D97-AF65-F5344CB8AC3E}">
        <p14:creationId xmlns:p14="http://schemas.microsoft.com/office/powerpoint/2010/main" val="405176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pic>
        <p:nvPicPr>
          <p:cNvPr id="14" name="Picture 13">
            <a:extLst>
              <a:ext uri="{FF2B5EF4-FFF2-40B4-BE49-F238E27FC236}">
                <a16:creationId xmlns:a16="http://schemas.microsoft.com/office/drawing/2014/main" id="{1EADB236-E512-3E4B-BC77-116030850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7330" y="865077"/>
            <a:ext cx="7337339" cy="5660176"/>
          </a:xfrm>
          <a:prstGeom prst="rect">
            <a:avLst/>
          </a:prstGeom>
          <a:effectLst>
            <a:softEdge rad="31750"/>
          </a:effectLst>
        </p:spPr>
      </p:pic>
      <p:sp>
        <p:nvSpPr>
          <p:cNvPr id="15" name="Rectangle 14">
            <a:extLst>
              <a:ext uri="{FF2B5EF4-FFF2-40B4-BE49-F238E27FC236}">
                <a16:creationId xmlns:a16="http://schemas.microsoft.com/office/drawing/2014/main" id="{7826A9A3-A477-CB4F-938B-8C47483DDF6D}"/>
              </a:ext>
            </a:extLst>
          </p:cNvPr>
          <p:cNvSpPr/>
          <p:nvPr/>
        </p:nvSpPr>
        <p:spPr>
          <a:xfrm>
            <a:off x="0" y="0"/>
            <a:ext cx="12192000" cy="540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t>INTRODUCTION – PLASTICS IN THE OCEAN</a:t>
            </a:r>
          </a:p>
        </p:txBody>
      </p:sp>
    </p:spTree>
    <p:extLst>
      <p:ext uri="{BB962C8B-B14F-4D97-AF65-F5344CB8AC3E}">
        <p14:creationId xmlns:p14="http://schemas.microsoft.com/office/powerpoint/2010/main" val="313760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5776" b="26097"/>
          <a:stretch/>
        </p:blipFill>
        <p:spPr>
          <a:xfrm>
            <a:off x="0" y="0"/>
            <a:ext cx="12192000" cy="6858000"/>
          </a:xfrm>
          <a:prstGeom prst="rect">
            <a:avLst/>
          </a:prstGeom>
          <a:ln w="41275">
            <a:noFill/>
          </a:ln>
        </p:spPr>
      </p:pic>
      <p:sp>
        <p:nvSpPr>
          <p:cNvPr id="15" name="Rectangle 14">
            <a:extLst>
              <a:ext uri="{FF2B5EF4-FFF2-40B4-BE49-F238E27FC236}">
                <a16:creationId xmlns:a16="http://schemas.microsoft.com/office/drawing/2014/main" id="{7826A9A3-A477-CB4F-938B-8C47483DDF6D}"/>
              </a:ext>
            </a:extLst>
          </p:cNvPr>
          <p:cNvSpPr/>
          <p:nvPr/>
        </p:nvSpPr>
        <p:spPr>
          <a:xfrm>
            <a:off x="0" y="0"/>
            <a:ext cx="12192000" cy="61582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t>WHAT HAPPENS TO A PLASTIC BOTTLE IN THE OCEANS?</a:t>
            </a:r>
          </a:p>
        </p:txBody>
      </p:sp>
      <p:sp>
        <p:nvSpPr>
          <p:cNvPr id="5" name="TextBox 4">
            <a:extLst>
              <a:ext uri="{FF2B5EF4-FFF2-40B4-BE49-F238E27FC236}">
                <a16:creationId xmlns:a16="http://schemas.microsoft.com/office/drawing/2014/main" id="{AAE5789B-74E2-4647-A6AD-30F3E7B53C49}"/>
              </a:ext>
            </a:extLst>
          </p:cNvPr>
          <p:cNvSpPr txBox="1"/>
          <p:nvPr/>
        </p:nvSpPr>
        <p:spPr>
          <a:xfrm>
            <a:off x="390608" y="1490762"/>
            <a:ext cx="11410784" cy="5201424"/>
          </a:xfrm>
          <a:prstGeom prst="rect">
            <a:avLst/>
          </a:prstGeom>
          <a:noFill/>
        </p:spPr>
        <p:txBody>
          <a:bodyPr wrap="square" rtlCol="0">
            <a:spAutoFit/>
          </a:bodyPr>
          <a:lstStyle/>
          <a:p>
            <a:r>
              <a:rPr lang="en-US" sz="4400" b="1" dirty="0">
                <a:solidFill>
                  <a:schemeClr val="accent5">
                    <a:lumMod val="60000"/>
                    <a:lumOff val="40000"/>
                  </a:schemeClr>
                </a:solidFill>
              </a:rPr>
              <a:t>OBJECTIVES:</a:t>
            </a:r>
          </a:p>
          <a:p>
            <a:pPr marL="342900" indent="-342900">
              <a:buAutoNum type="arabicPeriod"/>
            </a:pPr>
            <a:r>
              <a:rPr lang="en-US" sz="3600" b="1" dirty="0">
                <a:solidFill>
                  <a:schemeClr val="accent5">
                    <a:lumMod val="60000"/>
                    <a:lumOff val="40000"/>
                  </a:schemeClr>
                </a:solidFill>
              </a:rPr>
              <a:t>Fundamental understanding of marine microbial communities</a:t>
            </a:r>
          </a:p>
          <a:p>
            <a:endParaRPr lang="en-US" sz="3600" b="1" dirty="0">
              <a:solidFill>
                <a:schemeClr val="accent5">
                  <a:lumMod val="60000"/>
                  <a:lumOff val="40000"/>
                </a:schemeClr>
              </a:solidFill>
            </a:endParaRPr>
          </a:p>
          <a:p>
            <a:r>
              <a:rPr lang="en-US" sz="3600" b="1" dirty="0">
                <a:solidFill>
                  <a:schemeClr val="accent5">
                    <a:lumMod val="60000"/>
                    <a:lumOff val="40000"/>
                  </a:schemeClr>
                </a:solidFill>
              </a:rPr>
              <a:t>2. Are plastics degraded?</a:t>
            </a:r>
          </a:p>
          <a:p>
            <a:endParaRPr lang="en-US" sz="3600" b="1" dirty="0">
              <a:solidFill>
                <a:schemeClr val="accent5">
                  <a:lumMod val="60000"/>
                  <a:lumOff val="40000"/>
                </a:schemeClr>
              </a:solidFill>
            </a:endParaRPr>
          </a:p>
          <a:p>
            <a:r>
              <a:rPr lang="en-US" sz="3600" b="1" dirty="0">
                <a:solidFill>
                  <a:schemeClr val="accent5">
                    <a:lumMod val="60000"/>
                    <a:lumOff val="40000"/>
                  </a:schemeClr>
                </a:solidFill>
              </a:rPr>
              <a:t>3. Are the additives and contaminants of plastics being degraded?</a:t>
            </a:r>
            <a:endParaRPr lang="en-US" sz="3600" dirty="0"/>
          </a:p>
          <a:p>
            <a:endParaRPr lang="en-US" sz="3600" dirty="0"/>
          </a:p>
        </p:txBody>
      </p:sp>
      <p:sp>
        <p:nvSpPr>
          <p:cNvPr id="6" name="Rectangle 5">
            <a:extLst>
              <a:ext uri="{FF2B5EF4-FFF2-40B4-BE49-F238E27FC236}">
                <a16:creationId xmlns:a16="http://schemas.microsoft.com/office/drawing/2014/main" id="{4AF5637D-C81A-F448-928C-736210E3E1B6}"/>
              </a:ext>
            </a:extLst>
          </p:cNvPr>
          <p:cNvSpPr/>
          <p:nvPr/>
        </p:nvSpPr>
        <p:spPr>
          <a:xfrm>
            <a:off x="0" y="615820"/>
            <a:ext cx="12192000" cy="61582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IS IT BEING DEGRADED? WHO IS DEGRADING IT?</a:t>
            </a:r>
          </a:p>
        </p:txBody>
      </p:sp>
    </p:spTree>
    <p:extLst>
      <p:ext uri="{BB962C8B-B14F-4D97-AF65-F5344CB8AC3E}">
        <p14:creationId xmlns:p14="http://schemas.microsoft.com/office/powerpoint/2010/main" val="121431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10"/>
                                        </p:tgtEl>
                                        <p:attrNameLst>
                                          <p:attrName>style.opacity</p:attrName>
                                        </p:attrNameLst>
                                      </p:cBhvr>
                                      <p:to>
                                        <p:strVal val="0.5"/>
                                      </p:to>
                                    </p:set>
                                    <p:animEffect filter="image" prLst="opacity: 0.5">
                                      <p:cBhvr rctx="IE">
                                        <p:cTn id="15" dur="indefinite"/>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nodeType="withEffect">
                                  <p:stCondLst>
                                    <p:cond delay="150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nodeType="withEffect">
                                  <p:stCondLst>
                                    <p:cond delay="250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par>
                                <p:cTn id="25" presetID="10" presetClass="entr" presetSubtype="0" fill="hold" nodeType="withEffect">
                                  <p:stCondLst>
                                    <p:cond delay="350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sp>
        <p:nvSpPr>
          <p:cNvPr id="15" name="Rectangle 14">
            <a:extLst>
              <a:ext uri="{FF2B5EF4-FFF2-40B4-BE49-F238E27FC236}">
                <a16:creationId xmlns:a16="http://schemas.microsoft.com/office/drawing/2014/main" id="{7826A9A3-A477-CB4F-938B-8C47483DDF6D}"/>
              </a:ext>
            </a:extLst>
          </p:cNvPr>
          <p:cNvSpPr/>
          <p:nvPr/>
        </p:nvSpPr>
        <p:spPr>
          <a:xfrm>
            <a:off x="0" y="0"/>
            <a:ext cx="12192000" cy="60047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OBJECTIVE 1: UNDERSTANDING MARINE MICROBIAL COMMUNITY DYNAMICS</a:t>
            </a:r>
          </a:p>
        </p:txBody>
      </p:sp>
      <p:pic>
        <p:nvPicPr>
          <p:cNvPr id="5" name="Picture 4">
            <a:extLst>
              <a:ext uri="{FF2B5EF4-FFF2-40B4-BE49-F238E27FC236}">
                <a16:creationId xmlns:a16="http://schemas.microsoft.com/office/drawing/2014/main" id="{0C5D3249-4D3B-E849-93EC-DB47AB02A804}"/>
              </a:ext>
            </a:extLst>
          </p:cNvPr>
          <p:cNvPicPr>
            <a:picLocks noChangeAspect="1"/>
          </p:cNvPicPr>
          <p:nvPr/>
        </p:nvPicPr>
        <p:blipFill>
          <a:blip r:embed="rId4"/>
          <a:stretch>
            <a:fillRect/>
          </a:stretch>
        </p:blipFill>
        <p:spPr>
          <a:xfrm>
            <a:off x="193802" y="1043329"/>
            <a:ext cx="3466770" cy="2097396"/>
          </a:xfrm>
          <a:prstGeom prst="rect">
            <a:avLst/>
          </a:prstGeom>
        </p:spPr>
      </p:pic>
      <p:pic>
        <p:nvPicPr>
          <p:cNvPr id="6" name="Picture 5">
            <a:extLst>
              <a:ext uri="{FF2B5EF4-FFF2-40B4-BE49-F238E27FC236}">
                <a16:creationId xmlns:a16="http://schemas.microsoft.com/office/drawing/2014/main" id="{D636F8EC-DEDB-3B49-8BF8-4A382689F91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Effect>
                      <a14:saturation sat="200000"/>
                    </a14:imgEffect>
                  </a14:imgLayer>
                </a14:imgProps>
              </a:ext>
              <a:ext uri="{28A0092B-C50C-407E-A947-70E740481C1C}">
                <a14:useLocalDpi xmlns:a14="http://schemas.microsoft.com/office/drawing/2010/main" val="0"/>
              </a:ext>
            </a:extLst>
          </a:blip>
          <a:srcRect r="22947"/>
          <a:stretch/>
        </p:blipFill>
        <p:spPr>
          <a:xfrm>
            <a:off x="193802" y="3686750"/>
            <a:ext cx="3466770" cy="2530782"/>
          </a:xfrm>
          <a:prstGeom prst="rect">
            <a:avLst/>
          </a:prstGeom>
        </p:spPr>
      </p:pic>
      <p:sp>
        <p:nvSpPr>
          <p:cNvPr id="7" name="TextBox 6">
            <a:extLst>
              <a:ext uri="{FF2B5EF4-FFF2-40B4-BE49-F238E27FC236}">
                <a16:creationId xmlns:a16="http://schemas.microsoft.com/office/drawing/2014/main" id="{AF81A292-907A-4749-A0A5-DDA8D85FF3F3}"/>
              </a:ext>
            </a:extLst>
          </p:cNvPr>
          <p:cNvSpPr txBox="1"/>
          <p:nvPr/>
        </p:nvSpPr>
        <p:spPr>
          <a:xfrm>
            <a:off x="4498335" y="758892"/>
            <a:ext cx="2539982" cy="646331"/>
          </a:xfrm>
          <a:prstGeom prst="rect">
            <a:avLst/>
          </a:prstGeom>
          <a:noFill/>
        </p:spPr>
        <p:txBody>
          <a:bodyPr wrap="square" rtlCol="0">
            <a:spAutoFit/>
          </a:bodyPr>
          <a:lstStyle/>
          <a:p>
            <a:pPr algn="ctr"/>
            <a:r>
              <a:rPr lang="en-US" b="1" dirty="0">
                <a:solidFill>
                  <a:schemeClr val="bg1"/>
                </a:solidFill>
              </a:rPr>
              <a:t>16S rRNA gene</a:t>
            </a:r>
          </a:p>
          <a:p>
            <a:pPr algn="ctr"/>
            <a:r>
              <a:rPr lang="en-US" b="1" dirty="0">
                <a:solidFill>
                  <a:schemeClr val="bg1"/>
                </a:solidFill>
              </a:rPr>
              <a:t>Prokaryotes</a:t>
            </a:r>
          </a:p>
        </p:txBody>
      </p:sp>
      <p:sp>
        <p:nvSpPr>
          <p:cNvPr id="8" name="TextBox 7">
            <a:extLst>
              <a:ext uri="{FF2B5EF4-FFF2-40B4-BE49-F238E27FC236}">
                <a16:creationId xmlns:a16="http://schemas.microsoft.com/office/drawing/2014/main" id="{A17FC10F-6F76-174A-8BD3-7839A6D2E20D}"/>
              </a:ext>
            </a:extLst>
          </p:cNvPr>
          <p:cNvSpPr txBox="1"/>
          <p:nvPr/>
        </p:nvSpPr>
        <p:spPr>
          <a:xfrm>
            <a:off x="8195315" y="758892"/>
            <a:ext cx="2127379" cy="646331"/>
          </a:xfrm>
          <a:prstGeom prst="rect">
            <a:avLst/>
          </a:prstGeom>
          <a:noFill/>
        </p:spPr>
        <p:txBody>
          <a:bodyPr wrap="square" rtlCol="0">
            <a:spAutoFit/>
          </a:bodyPr>
          <a:lstStyle/>
          <a:p>
            <a:pPr algn="ctr"/>
            <a:r>
              <a:rPr lang="en-US" b="1" dirty="0">
                <a:solidFill>
                  <a:schemeClr val="bg1"/>
                </a:solidFill>
              </a:rPr>
              <a:t>18S rRNA gene</a:t>
            </a:r>
          </a:p>
          <a:p>
            <a:pPr algn="ctr"/>
            <a:r>
              <a:rPr lang="en-US" b="1" dirty="0">
                <a:solidFill>
                  <a:schemeClr val="bg1"/>
                </a:solidFill>
              </a:rPr>
              <a:t>Eukaryotes</a:t>
            </a:r>
          </a:p>
        </p:txBody>
      </p:sp>
      <p:grpSp>
        <p:nvGrpSpPr>
          <p:cNvPr id="9" name="Group 8">
            <a:extLst>
              <a:ext uri="{FF2B5EF4-FFF2-40B4-BE49-F238E27FC236}">
                <a16:creationId xmlns:a16="http://schemas.microsoft.com/office/drawing/2014/main" id="{E7BBEB48-A4F9-E84E-BA44-2E0F67EE279F}"/>
              </a:ext>
            </a:extLst>
          </p:cNvPr>
          <p:cNvGrpSpPr>
            <a:grpSpLocks noChangeAspect="1"/>
          </p:cNvGrpSpPr>
          <p:nvPr/>
        </p:nvGrpSpPr>
        <p:grpSpPr>
          <a:xfrm>
            <a:off x="4149590" y="1354483"/>
            <a:ext cx="7668461" cy="5400000"/>
            <a:chOff x="0" y="503852"/>
            <a:chExt cx="5114604" cy="3601617"/>
          </a:xfrm>
        </p:grpSpPr>
        <p:pic>
          <p:nvPicPr>
            <p:cNvPr id="11" name="Picture 10">
              <a:extLst>
                <a:ext uri="{FF2B5EF4-FFF2-40B4-BE49-F238E27FC236}">
                  <a16:creationId xmlns:a16="http://schemas.microsoft.com/office/drawing/2014/main" id="{016A2AB2-2267-5D4E-92D5-372242FF5932}"/>
                </a:ext>
              </a:extLst>
            </p:cNvPr>
            <p:cNvPicPr>
              <a:picLocks noChangeAspect="1"/>
            </p:cNvPicPr>
            <p:nvPr/>
          </p:nvPicPr>
          <p:blipFill rotWithShape="1">
            <a:blip r:embed="rId7"/>
            <a:srcRect t="7347" b="40136"/>
            <a:stretch/>
          </p:blipFill>
          <p:spPr>
            <a:xfrm>
              <a:off x="0" y="503852"/>
              <a:ext cx="5114604" cy="3601617"/>
            </a:xfrm>
            <a:prstGeom prst="rect">
              <a:avLst/>
            </a:prstGeom>
          </p:spPr>
        </p:pic>
        <p:sp>
          <p:nvSpPr>
            <p:cNvPr id="12" name="Rectangle 11">
              <a:extLst>
                <a:ext uri="{FF2B5EF4-FFF2-40B4-BE49-F238E27FC236}">
                  <a16:creationId xmlns:a16="http://schemas.microsoft.com/office/drawing/2014/main" id="{6E7E4785-13F3-CF40-B316-22B72EB51D6A}"/>
                </a:ext>
              </a:extLst>
            </p:cNvPr>
            <p:cNvSpPr/>
            <p:nvPr/>
          </p:nvSpPr>
          <p:spPr>
            <a:xfrm>
              <a:off x="186612" y="517814"/>
              <a:ext cx="149290" cy="31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3A8BE75E-0019-6541-BE31-248D2C9D1548}"/>
              </a:ext>
            </a:extLst>
          </p:cNvPr>
          <p:cNvSpPr txBox="1"/>
          <p:nvPr/>
        </p:nvSpPr>
        <p:spPr>
          <a:xfrm>
            <a:off x="4486" y="6513841"/>
            <a:ext cx="8934138" cy="307777"/>
          </a:xfrm>
          <a:prstGeom prst="rect">
            <a:avLst/>
          </a:prstGeom>
          <a:noFill/>
        </p:spPr>
        <p:txBody>
          <a:bodyPr wrap="square" rtlCol="0">
            <a:spAutoFit/>
          </a:bodyPr>
          <a:lstStyle/>
          <a:p>
            <a:r>
              <a:rPr lang="en-US" sz="1400" dirty="0">
                <a:solidFill>
                  <a:schemeClr val="bg1"/>
                </a:solidFill>
              </a:rPr>
              <a:t>Wright </a:t>
            </a:r>
            <a:r>
              <a:rPr lang="en-US" sz="1400" i="1" dirty="0">
                <a:solidFill>
                  <a:schemeClr val="bg1"/>
                </a:solidFill>
              </a:rPr>
              <a:t>et al.</a:t>
            </a:r>
            <a:r>
              <a:rPr lang="en-US" sz="1400" dirty="0">
                <a:solidFill>
                  <a:schemeClr val="bg1"/>
                </a:solidFill>
              </a:rPr>
              <a:t> (Second round revision for </a:t>
            </a:r>
            <a:r>
              <a:rPr lang="en-US" sz="1400" i="1" dirty="0">
                <a:solidFill>
                  <a:schemeClr val="bg1"/>
                </a:solidFill>
              </a:rPr>
              <a:t>Microbiome</a:t>
            </a:r>
            <a:r>
              <a:rPr lang="en-US" sz="1400" dirty="0">
                <a:solidFill>
                  <a:schemeClr val="bg1"/>
                </a:solidFill>
              </a:rPr>
              <a:t>)</a:t>
            </a:r>
          </a:p>
        </p:txBody>
      </p:sp>
      <p:grpSp>
        <p:nvGrpSpPr>
          <p:cNvPr id="16" name="Group 15">
            <a:extLst>
              <a:ext uri="{FF2B5EF4-FFF2-40B4-BE49-F238E27FC236}">
                <a16:creationId xmlns:a16="http://schemas.microsoft.com/office/drawing/2014/main" id="{358AAA67-02C7-F146-A688-537C20A74404}"/>
              </a:ext>
            </a:extLst>
          </p:cNvPr>
          <p:cNvGrpSpPr>
            <a:grpSpLocks noChangeAspect="1"/>
          </p:cNvGrpSpPr>
          <p:nvPr/>
        </p:nvGrpSpPr>
        <p:grpSpPr>
          <a:xfrm>
            <a:off x="4176355" y="1347636"/>
            <a:ext cx="7655528" cy="5400000"/>
            <a:chOff x="2679639" y="1443528"/>
            <a:chExt cx="6840000" cy="4824516"/>
          </a:xfrm>
        </p:grpSpPr>
        <p:grpSp>
          <p:nvGrpSpPr>
            <p:cNvPr id="17" name="Group 16">
              <a:extLst>
                <a:ext uri="{FF2B5EF4-FFF2-40B4-BE49-F238E27FC236}">
                  <a16:creationId xmlns:a16="http://schemas.microsoft.com/office/drawing/2014/main" id="{5A8874E9-D001-2047-B90C-50B941BD1CA1}"/>
                </a:ext>
              </a:extLst>
            </p:cNvPr>
            <p:cNvGrpSpPr/>
            <p:nvPr/>
          </p:nvGrpSpPr>
          <p:grpSpPr>
            <a:xfrm>
              <a:off x="2679639" y="1443528"/>
              <a:ext cx="6840000" cy="4816612"/>
              <a:chOff x="2679179" y="1431637"/>
              <a:chExt cx="6840000" cy="4816612"/>
            </a:xfrm>
          </p:grpSpPr>
          <p:grpSp>
            <p:nvGrpSpPr>
              <p:cNvPr id="21" name="Group 20">
                <a:extLst>
                  <a:ext uri="{FF2B5EF4-FFF2-40B4-BE49-F238E27FC236}">
                    <a16:creationId xmlns:a16="http://schemas.microsoft.com/office/drawing/2014/main" id="{E5ECE196-09D1-CA4D-B8C5-855494E4CF87}"/>
                  </a:ext>
                </a:extLst>
              </p:cNvPr>
              <p:cNvGrpSpPr>
                <a:grpSpLocks noChangeAspect="1"/>
              </p:cNvGrpSpPr>
              <p:nvPr/>
            </p:nvGrpSpPr>
            <p:grpSpPr>
              <a:xfrm>
                <a:off x="2679179" y="1431638"/>
                <a:ext cx="6840000" cy="4816611"/>
                <a:chOff x="8036054" y="503852"/>
                <a:chExt cx="5114604" cy="3601617"/>
              </a:xfrm>
            </p:grpSpPr>
            <p:pic>
              <p:nvPicPr>
                <p:cNvPr id="23" name="Picture 22">
                  <a:extLst>
                    <a:ext uri="{FF2B5EF4-FFF2-40B4-BE49-F238E27FC236}">
                      <a16:creationId xmlns:a16="http://schemas.microsoft.com/office/drawing/2014/main" id="{46A78351-517A-FD4C-A96B-081D461D6E48}"/>
                    </a:ext>
                  </a:extLst>
                </p:cNvPr>
                <p:cNvPicPr>
                  <a:picLocks noChangeAspect="1"/>
                </p:cNvPicPr>
                <p:nvPr/>
              </p:nvPicPr>
              <p:blipFill rotWithShape="1">
                <a:blip r:embed="rId8"/>
                <a:srcRect t="7347" b="40136"/>
                <a:stretch/>
              </p:blipFill>
              <p:spPr>
                <a:xfrm>
                  <a:off x="8036054" y="503852"/>
                  <a:ext cx="5114604" cy="3601617"/>
                </a:xfrm>
                <a:prstGeom prst="rect">
                  <a:avLst/>
                </a:prstGeom>
              </p:spPr>
            </p:pic>
            <p:sp>
              <p:nvSpPr>
                <p:cNvPr id="24" name="Rectangle 23">
                  <a:extLst>
                    <a:ext uri="{FF2B5EF4-FFF2-40B4-BE49-F238E27FC236}">
                      <a16:creationId xmlns:a16="http://schemas.microsoft.com/office/drawing/2014/main" id="{4CF4BEEF-FAB9-C74D-8ACF-185C9C86558F}"/>
                    </a:ext>
                  </a:extLst>
                </p:cNvPr>
                <p:cNvSpPr/>
                <p:nvPr/>
              </p:nvSpPr>
              <p:spPr>
                <a:xfrm>
                  <a:off x="8232710" y="517806"/>
                  <a:ext cx="149290" cy="31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95248449-AFB9-CC44-A87A-B90901B59A21}"/>
                  </a:ext>
                </a:extLst>
              </p:cNvPr>
              <p:cNvPicPr>
                <a:picLocks noChangeAspect="1"/>
              </p:cNvPicPr>
              <p:nvPr/>
            </p:nvPicPr>
            <p:blipFill rotWithShape="1">
              <a:blip r:embed="rId9"/>
              <a:srcRect l="6675" t="7010" r="67626" b="41127"/>
              <a:stretch/>
            </p:blipFill>
            <p:spPr>
              <a:xfrm>
                <a:off x="3127047" y="1431637"/>
                <a:ext cx="1757797" cy="4756557"/>
              </a:xfrm>
              <a:prstGeom prst="rect">
                <a:avLst/>
              </a:prstGeom>
            </p:spPr>
          </p:pic>
        </p:grpSp>
        <p:grpSp>
          <p:nvGrpSpPr>
            <p:cNvPr id="18" name="Group 17">
              <a:extLst>
                <a:ext uri="{FF2B5EF4-FFF2-40B4-BE49-F238E27FC236}">
                  <a16:creationId xmlns:a16="http://schemas.microsoft.com/office/drawing/2014/main" id="{00F7764A-8A9E-1F4E-B864-81847284DB22}"/>
                </a:ext>
              </a:extLst>
            </p:cNvPr>
            <p:cNvGrpSpPr>
              <a:grpSpLocks noChangeAspect="1"/>
            </p:cNvGrpSpPr>
            <p:nvPr/>
          </p:nvGrpSpPr>
          <p:grpSpPr>
            <a:xfrm>
              <a:off x="2943392" y="1451433"/>
              <a:ext cx="6561768" cy="4816611"/>
              <a:chOff x="3735354" y="517952"/>
              <a:chExt cx="4906556" cy="3601617"/>
            </a:xfrm>
          </p:grpSpPr>
          <p:pic>
            <p:nvPicPr>
              <p:cNvPr id="19" name="Picture 18">
                <a:extLst>
                  <a:ext uri="{FF2B5EF4-FFF2-40B4-BE49-F238E27FC236}">
                    <a16:creationId xmlns:a16="http://schemas.microsoft.com/office/drawing/2014/main" id="{57441310-BB82-4944-A41F-BAE49D01174F}"/>
                  </a:ext>
                </a:extLst>
              </p:cNvPr>
              <p:cNvPicPr>
                <a:picLocks noChangeAspect="1"/>
              </p:cNvPicPr>
              <p:nvPr/>
            </p:nvPicPr>
            <p:blipFill rotWithShape="1">
              <a:blip r:embed="rId10"/>
              <a:srcRect l="55882" t="7347" b="40136"/>
              <a:stretch/>
            </p:blipFill>
            <p:spPr>
              <a:xfrm>
                <a:off x="6385434" y="517952"/>
                <a:ext cx="2256476" cy="3601617"/>
              </a:xfrm>
              <a:prstGeom prst="rect">
                <a:avLst/>
              </a:prstGeom>
            </p:spPr>
          </p:pic>
          <p:sp>
            <p:nvSpPr>
              <p:cNvPr id="20" name="Rectangle 19">
                <a:extLst>
                  <a:ext uri="{FF2B5EF4-FFF2-40B4-BE49-F238E27FC236}">
                    <a16:creationId xmlns:a16="http://schemas.microsoft.com/office/drawing/2014/main" id="{28C7A88A-AB4A-0948-9DAE-371A15F3F2B9}"/>
                  </a:ext>
                </a:extLst>
              </p:cNvPr>
              <p:cNvSpPr/>
              <p:nvPr/>
            </p:nvSpPr>
            <p:spPr>
              <a:xfrm>
                <a:off x="3735354" y="522513"/>
                <a:ext cx="149290" cy="31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0034716B-2422-4D44-BAE6-B7092AB6CA10}"/>
              </a:ext>
            </a:extLst>
          </p:cNvPr>
          <p:cNvGrpSpPr/>
          <p:nvPr/>
        </p:nvGrpSpPr>
        <p:grpSpPr>
          <a:xfrm>
            <a:off x="4156505" y="1354483"/>
            <a:ext cx="7668462" cy="5400000"/>
            <a:chOff x="2264067" y="1423978"/>
            <a:chExt cx="7668462" cy="5400000"/>
          </a:xfrm>
        </p:grpSpPr>
        <p:pic>
          <p:nvPicPr>
            <p:cNvPr id="27" name="Picture 26">
              <a:extLst>
                <a:ext uri="{FF2B5EF4-FFF2-40B4-BE49-F238E27FC236}">
                  <a16:creationId xmlns:a16="http://schemas.microsoft.com/office/drawing/2014/main" id="{86C62992-EFB4-D943-84D9-64CF3A4D99DC}"/>
                </a:ext>
              </a:extLst>
            </p:cNvPr>
            <p:cNvPicPr>
              <a:picLocks noChangeAspect="1"/>
            </p:cNvPicPr>
            <p:nvPr/>
          </p:nvPicPr>
          <p:blipFill rotWithShape="1">
            <a:blip r:embed="rId8"/>
            <a:srcRect t="7347" b="40136"/>
            <a:stretch/>
          </p:blipFill>
          <p:spPr>
            <a:xfrm>
              <a:off x="2264067" y="1423978"/>
              <a:ext cx="7668462" cy="5400000"/>
            </a:xfrm>
            <a:prstGeom prst="rect">
              <a:avLst/>
            </a:prstGeom>
          </p:spPr>
        </p:pic>
        <p:grpSp>
          <p:nvGrpSpPr>
            <p:cNvPr id="28" name="Group 27">
              <a:extLst>
                <a:ext uri="{FF2B5EF4-FFF2-40B4-BE49-F238E27FC236}">
                  <a16:creationId xmlns:a16="http://schemas.microsoft.com/office/drawing/2014/main" id="{358C0E8C-E062-714A-8337-1C71EE397597}"/>
                </a:ext>
              </a:extLst>
            </p:cNvPr>
            <p:cNvGrpSpPr>
              <a:grpSpLocks noChangeAspect="1"/>
            </p:cNvGrpSpPr>
            <p:nvPr/>
          </p:nvGrpSpPr>
          <p:grpSpPr>
            <a:xfrm>
              <a:off x="2559896" y="1425979"/>
              <a:ext cx="7344969" cy="5391152"/>
              <a:chOff x="2942636" y="1451433"/>
              <a:chExt cx="6562524" cy="4816611"/>
            </a:xfrm>
          </p:grpSpPr>
          <p:sp>
            <p:nvSpPr>
              <p:cNvPr id="29" name="Rectangle 28">
                <a:extLst>
                  <a:ext uri="{FF2B5EF4-FFF2-40B4-BE49-F238E27FC236}">
                    <a16:creationId xmlns:a16="http://schemas.microsoft.com/office/drawing/2014/main" id="{E2A8FC70-0A39-1C4F-A0F4-4DBD36DBF2BF}"/>
                  </a:ext>
                </a:extLst>
              </p:cNvPr>
              <p:cNvSpPr/>
              <p:nvPr/>
            </p:nvSpPr>
            <p:spPr>
              <a:xfrm>
                <a:off x="2942636" y="1462190"/>
                <a:ext cx="199653" cy="424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D2999DA-40F8-5F48-9003-20E39E6F3C60}"/>
                  </a:ext>
                </a:extLst>
              </p:cNvPr>
              <p:cNvGrpSpPr>
                <a:grpSpLocks noChangeAspect="1"/>
              </p:cNvGrpSpPr>
              <p:nvPr/>
            </p:nvGrpSpPr>
            <p:grpSpPr>
              <a:xfrm>
                <a:off x="2943392" y="1451433"/>
                <a:ext cx="6561768" cy="4816611"/>
                <a:chOff x="3735354" y="517952"/>
                <a:chExt cx="4906556" cy="3601617"/>
              </a:xfrm>
            </p:grpSpPr>
            <p:pic>
              <p:nvPicPr>
                <p:cNvPr id="31" name="Picture 30">
                  <a:extLst>
                    <a:ext uri="{FF2B5EF4-FFF2-40B4-BE49-F238E27FC236}">
                      <a16:creationId xmlns:a16="http://schemas.microsoft.com/office/drawing/2014/main" id="{CF2F35D1-350C-FB48-84AE-A6CE5FF95DFD}"/>
                    </a:ext>
                  </a:extLst>
                </p:cNvPr>
                <p:cNvPicPr>
                  <a:picLocks noChangeAspect="1"/>
                </p:cNvPicPr>
                <p:nvPr/>
              </p:nvPicPr>
              <p:blipFill rotWithShape="1">
                <a:blip r:embed="rId10"/>
                <a:srcRect l="55882" t="7347" b="40136"/>
                <a:stretch/>
              </p:blipFill>
              <p:spPr>
                <a:xfrm>
                  <a:off x="6385434" y="517952"/>
                  <a:ext cx="2256476" cy="3601617"/>
                </a:xfrm>
                <a:prstGeom prst="rect">
                  <a:avLst/>
                </a:prstGeom>
              </p:spPr>
            </p:pic>
            <p:sp>
              <p:nvSpPr>
                <p:cNvPr id="32" name="Rectangle 31">
                  <a:extLst>
                    <a:ext uri="{FF2B5EF4-FFF2-40B4-BE49-F238E27FC236}">
                      <a16:creationId xmlns:a16="http://schemas.microsoft.com/office/drawing/2014/main" id="{0095B4C2-A8B3-1549-9F7B-6BB10322FE54}"/>
                    </a:ext>
                  </a:extLst>
                </p:cNvPr>
                <p:cNvSpPr/>
                <p:nvPr/>
              </p:nvSpPr>
              <p:spPr>
                <a:xfrm>
                  <a:off x="3735354" y="522513"/>
                  <a:ext cx="149290" cy="31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 name="Group 32">
            <a:extLst>
              <a:ext uri="{FF2B5EF4-FFF2-40B4-BE49-F238E27FC236}">
                <a16:creationId xmlns:a16="http://schemas.microsoft.com/office/drawing/2014/main" id="{6902F7AE-562A-F746-BD91-18BEB1792457}"/>
              </a:ext>
            </a:extLst>
          </p:cNvPr>
          <p:cNvGrpSpPr>
            <a:grpSpLocks noChangeAspect="1"/>
          </p:cNvGrpSpPr>
          <p:nvPr/>
        </p:nvGrpSpPr>
        <p:grpSpPr>
          <a:xfrm>
            <a:off x="4169888" y="1357090"/>
            <a:ext cx="7668462" cy="5400000"/>
            <a:chOff x="8036054" y="503852"/>
            <a:chExt cx="5114604" cy="3601617"/>
          </a:xfrm>
        </p:grpSpPr>
        <p:pic>
          <p:nvPicPr>
            <p:cNvPr id="34" name="Picture 33">
              <a:extLst>
                <a:ext uri="{FF2B5EF4-FFF2-40B4-BE49-F238E27FC236}">
                  <a16:creationId xmlns:a16="http://schemas.microsoft.com/office/drawing/2014/main" id="{7F3B79A8-0F95-414D-8E91-C2561781B817}"/>
                </a:ext>
              </a:extLst>
            </p:cNvPr>
            <p:cNvPicPr>
              <a:picLocks noChangeAspect="1"/>
            </p:cNvPicPr>
            <p:nvPr/>
          </p:nvPicPr>
          <p:blipFill rotWithShape="1">
            <a:blip r:embed="rId8"/>
            <a:srcRect t="7347" b="40136"/>
            <a:stretch/>
          </p:blipFill>
          <p:spPr>
            <a:xfrm>
              <a:off x="8036054" y="503852"/>
              <a:ext cx="5114604" cy="3601617"/>
            </a:xfrm>
            <a:prstGeom prst="rect">
              <a:avLst/>
            </a:prstGeom>
          </p:spPr>
        </p:pic>
        <p:sp>
          <p:nvSpPr>
            <p:cNvPr id="35" name="Rectangle 34">
              <a:extLst>
                <a:ext uri="{FF2B5EF4-FFF2-40B4-BE49-F238E27FC236}">
                  <a16:creationId xmlns:a16="http://schemas.microsoft.com/office/drawing/2014/main" id="{A72F7F55-306B-9141-A4A6-07BFED625B9F}"/>
                </a:ext>
              </a:extLst>
            </p:cNvPr>
            <p:cNvSpPr/>
            <p:nvPr/>
          </p:nvSpPr>
          <p:spPr>
            <a:xfrm>
              <a:off x="8232710" y="517806"/>
              <a:ext cx="149290" cy="31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951907B2-FD7F-A54E-90E0-B1C1ADB96682}"/>
              </a:ext>
            </a:extLst>
          </p:cNvPr>
          <p:cNvSpPr txBox="1"/>
          <p:nvPr/>
        </p:nvSpPr>
        <p:spPr>
          <a:xfrm>
            <a:off x="498437" y="3182905"/>
            <a:ext cx="2857500" cy="461665"/>
          </a:xfrm>
          <a:prstGeom prst="rect">
            <a:avLst/>
          </a:prstGeom>
          <a:noFill/>
        </p:spPr>
        <p:txBody>
          <a:bodyPr wrap="square" rtlCol="0">
            <a:spAutoFit/>
          </a:bodyPr>
          <a:lstStyle/>
          <a:p>
            <a:pPr algn="ctr"/>
            <a:r>
              <a:rPr lang="en-US" sz="2400" b="1" dirty="0">
                <a:solidFill>
                  <a:schemeClr val="bg1"/>
                </a:solidFill>
              </a:rPr>
              <a:t>CHITIN</a:t>
            </a:r>
          </a:p>
        </p:txBody>
      </p:sp>
    </p:spTree>
    <p:extLst>
      <p:ext uri="{BB962C8B-B14F-4D97-AF65-F5344CB8AC3E}">
        <p14:creationId xmlns:p14="http://schemas.microsoft.com/office/powerpoint/2010/main" val="410067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1"/>
            <a:ext cx="12192000" cy="6858000"/>
          </a:xfrm>
          <a:prstGeom prst="rect">
            <a:avLst/>
          </a:prstGeom>
          <a:ln w="41275">
            <a:noFill/>
          </a:ln>
        </p:spPr>
      </p:pic>
      <p:grpSp>
        <p:nvGrpSpPr>
          <p:cNvPr id="9" name="Group 8">
            <a:extLst>
              <a:ext uri="{FF2B5EF4-FFF2-40B4-BE49-F238E27FC236}">
                <a16:creationId xmlns:a16="http://schemas.microsoft.com/office/drawing/2014/main" id="{AFC4B02B-9971-C245-B1AB-287576230691}"/>
              </a:ext>
            </a:extLst>
          </p:cNvPr>
          <p:cNvGrpSpPr/>
          <p:nvPr/>
        </p:nvGrpSpPr>
        <p:grpSpPr>
          <a:xfrm>
            <a:off x="8183614" y="1294058"/>
            <a:ext cx="3600000" cy="3932835"/>
            <a:chOff x="8183614" y="1294058"/>
            <a:chExt cx="3600000" cy="3932835"/>
          </a:xfrm>
        </p:grpSpPr>
        <p:grpSp>
          <p:nvGrpSpPr>
            <p:cNvPr id="284" name="Group 283">
              <a:extLst>
                <a:ext uri="{FF2B5EF4-FFF2-40B4-BE49-F238E27FC236}">
                  <a16:creationId xmlns:a16="http://schemas.microsoft.com/office/drawing/2014/main" id="{D1596890-6696-C148-95EB-000D0F8E7A1E}"/>
                </a:ext>
              </a:extLst>
            </p:cNvPr>
            <p:cNvGrpSpPr/>
            <p:nvPr/>
          </p:nvGrpSpPr>
          <p:grpSpPr>
            <a:xfrm>
              <a:off x="8183614" y="1626893"/>
              <a:ext cx="3600000" cy="3600000"/>
              <a:chOff x="6379003" y="1743382"/>
              <a:chExt cx="3600000" cy="3600000"/>
            </a:xfrm>
          </p:grpSpPr>
          <p:grpSp>
            <p:nvGrpSpPr>
              <p:cNvPr id="285" name="Group 284">
                <a:extLst>
                  <a:ext uri="{FF2B5EF4-FFF2-40B4-BE49-F238E27FC236}">
                    <a16:creationId xmlns:a16="http://schemas.microsoft.com/office/drawing/2014/main" id="{E05AD686-3C71-1B44-A6C4-7F0703FA3675}"/>
                  </a:ext>
                </a:extLst>
              </p:cNvPr>
              <p:cNvGrpSpPr/>
              <p:nvPr/>
            </p:nvGrpSpPr>
            <p:grpSpPr>
              <a:xfrm>
                <a:off x="6379003" y="1743382"/>
                <a:ext cx="3600000" cy="3600000"/>
                <a:chOff x="6524016" y="1718209"/>
                <a:chExt cx="3600000" cy="3600000"/>
              </a:xfrm>
            </p:grpSpPr>
            <p:grpSp>
              <p:nvGrpSpPr>
                <p:cNvPr id="287" name="Group 286">
                  <a:extLst>
                    <a:ext uri="{FF2B5EF4-FFF2-40B4-BE49-F238E27FC236}">
                      <a16:creationId xmlns:a16="http://schemas.microsoft.com/office/drawing/2014/main" id="{C167609B-5147-BB4C-8E86-325EE0FEB6B3}"/>
                    </a:ext>
                  </a:extLst>
                </p:cNvPr>
                <p:cNvGrpSpPr>
                  <a:grpSpLocks noChangeAspect="1"/>
                </p:cNvGrpSpPr>
                <p:nvPr/>
              </p:nvGrpSpPr>
              <p:grpSpPr>
                <a:xfrm>
                  <a:off x="6524016" y="1718209"/>
                  <a:ext cx="3600000" cy="3600000"/>
                  <a:chOff x="5771609" y="204588"/>
                  <a:chExt cx="4981852" cy="4981852"/>
                </a:xfrm>
              </p:grpSpPr>
              <p:grpSp>
                <p:nvGrpSpPr>
                  <p:cNvPr id="291" name="Group 290">
                    <a:extLst>
                      <a:ext uri="{FF2B5EF4-FFF2-40B4-BE49-F238E27FC236}">
                        <a16:creationId xmlns:a16="http://schemas.microsoft.com/office/drawing/2014/main" id="{E866C045-3E35-B542-A236-FF5DD2E33D9F}"/>
                      </a:ext>
                    </a:extLst>
                  </p:cNvPr>
                  <p:cNvGrpSpPr>
                    <a:grpSpLocks noChangeAspect="1"/>
                  </p:cNvGrpSpPr>
                  <p:nvPr/>
                </p:nvGrpSpPr>
                <p:grpSpPr>
                  <a:xfrm>
                    <a:off x="5771609" y="204588"/>
                    <a:ext cx="4981852" cy="4981852"/>
                    <a:chOff x="2319700" y="-273084"/>
                    <a:chExt cx="7200000" cy="7200000"/>
                  </a:xfrm>
                </p:grpSpPr>
                <p:sp>
                  <p:nvSpPr>
                    <p:cNvPr id="296" name="Oval 295">
                      <a:extLst>
                        <a:ext uri="{FF2B5EF4-FFF2-40B4-BE49-F238E27FC236}">
                          <a16:creationId xmlns:a16="http://schemas.microsoft.com/office/drawing/2014/main" id="{B314FC07-5123-AC4F-A1D1-AA4EB38E65DE}"/>
                        </a:ext>
                      </a:extLst>
                    </p:cNvPr>
                    <p:cNvSpPr/>
                    <p:nvPr/>
                  </p:nvSpPr>
                  <p:spPr>
                    <a:xfrm>
                      <a:off x="2319700" y="-273084"/>
                      <a:ext cx="7200000" cy="7200000"/>
                    </a:xfrm>
                    <a:prstGeom prst="ellipse">
                      <a:avLst/>
                    </a:prstGeom>
                    <a:solidFill>
                      <a:srgbClr val="005493">
                        <a:alpha val="6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Picture 296">
                      <a:extLst>
                        <a:ext uri="{FF2B5EF4-FFF2-40B4-BE49-F238E27FC236}">
                          <a16:creationId xmlns:a16="http://schemas.microsoft.com/office/drawing/2014/main" id="{45444AFE-689C-7249-AC02-782AB550FFAA}"/>
                        </a:ext>
                      </a:extLst>
                    </p:cNvPr>
                    <p:cNvPicPr>
                      <a:picLocks noChangeAspect="1"/>
                    </p:cNvPicPr>
                    <p:nvPr/>
                  </p:nvPicPr>
                  <p:blipFill>
                    <a:blip r:embed="rId4"/>
                    <a:stretch>
                      <a:fillRect/>
                    </a:stretch>
                  </p:blipFill>
                  <p:spPr>
                    <a:xfrm flipH="1">
                      <a:off x="7183854" y="1142054"/>
                      <a:ext cx="444760" cy="822326"/>
                    </a:xfrm>
                    <a:prstGeom prst="rect">
                      <a:avLst/>
                    </a:prstGeom>
                  </p:spPr>
                </p:pic>
                <p:pic>
                  <p:nvPicPr>
                    <p:cNvPr id="298" name="Picture 297">
                      <a:extLst>
                        <a:ext uri="{FF2B5EF4-FFF2-40B4-BE49-F238E27FC236}">
                          <a16:creationId xmlns:a16="http://schemas.microsoft.com/office/drawing/2014/main" id="{6259D574-DA6F-8049-9194-8998C4E2EE8B}"/>
                        </a:ext>
                      </a:extLst>
                    </p:cNvPr>
                    <p:cNvPicPr>
                      <a:picLocks noChangeAspect="1"/>
                    </p:cNvPicPr>
                    <p:nvPr/>
                  </p:nvPicPr>
                  <p:blipFill>
                    <a:blip r:embed="rId5"/>
                    <a:stretch>
                      <a:fillRect/>
                    </a:stretch>
                  </p:blipFill>
                  <p:spPr>
                    <a:xfrm>
                      <a:off x="6898600" y="4982609"/>
                      <a:ext cx="1066800" cy="520700"/>
                    </a:xfrm>
                    <a:prstGeom prst="rect">
                      <a:avLst/>
                    </a:prstGeom>
                  </p:spPr>
                </p:pic>
                <p:pic>
                  <p:nvPicPr>
                    <p:cNvPr id="299" name="Picture 298">
                      <a:extLst>
                        <a:ext uri="{FF2B5EF4-FFF2-40B4-BE49-F238E27FC236}">
                          <a16:creationId xmlns:a16="http://schemas.microsoft.com/office/drawing/2014/main" id="{BB92A56E-99E4-7B42-9667-9FFC3A840EB5}"/>
                        </a:ext>
                      </a:extLst>
                    </p:cNvPr>
                    <p:cNvPicPr>
                      <a:picLocks noChangeAspect="1"/>
                    </p:cNvPicPr>
                    <p:nvPr/>
                  </p:nvPicPr>
                  <p:blipFill>
                    <a:blip r:embed="rId6"/>
                    <a:stretch>
                      <a:fillRect/>
                    </a:stretch>
                  </p:blipFill>
                  <p:spPr>
                    <a:xfrm>
                      <a:off x="3081285" y="1569161"/>
                      <a:ext cx="1053080" cy="682396"/>
                    </a:xfrm>
                    <a:prstGeom prst="rect">
                      <a:avLst/>
                    </a:prstGeom>
                  </p:spPr>
                </p:pic>
                <p:pic>
                  <p:nvPicPr>
                    <p:cNvPr id="300" name="Picture 299">
                      <a:extLst>
                        <a:ext uri="{FF2B5EF4-FFF2-40B4-BE49-F238E27FC236}">
                          <a16:creationId xmlns:a16="http://schemas.microsoft.com/office/drawing/2014/main" id="{2F4AD589-A9E9-114C-B895-66583141BF54}"/>
                        </a:ext>
                      </a:extLst>
                    </p:cNvPr>
                    <p:cNvPicPr>
                      <a:picLocks noChangeAspect="1"/>
                    </p:cNvPicPr>
                    <p:nvPr/>
                  </p:nvPicPr>
                  <p:blipFill>
                    <a:blip r:embed="rId7"/>
                    <a:stretch>
                      <a:fillRect/>
                    </a:stretch>
                  </p:blipFill>
                  <p:spPr>
                    <a:xfrm>
                      <a:off x="2748802" y="2749837"/>
                      <a:ext cx="896909" cy="870307"/>
                    </a:xfrm>
                    <a:prstGeom prst="rect">
                      <a:avLst/>
                    </a:prstGeom>
                  </p:spPr>
                </p:pic>
                <p:pic>
                  <p:nvPicPr>
                    <p:cNvPr id="301" name="Picture 300">
                      <a:extLst>
                        <a:ext uri="{FF2B5EF4-FFF2-40B4-BE49-F238E27FC236}">
                          <a16:creationId xmlns:a16="http://schemas.microsoft.com/office/drawing/2014/main" id="{33149887-597A-8741-AAC9-1EED4950A8B8}"/>
                        </a:ext>
                      </a:extLst>
                    </p:cNvPr>
                    <p:cNvPicPr>
                      <a:picLocks noChangeAspect="1"/>
                    </p:cNvPicPr>
                    <p:nvPr/>
                  </p:nvPicPr>
                  <p:blipFill>
                    <a:blip r:embed="rId8"/>
                    <a:stretch>
                      <a:fillRect/>
                    </a:stretch>
                  </p:blipFill>
                  <p:spPr>
                    <a:xfrm>
                      <a:off x="7994427" y="4565877"/>
                      <a:ext cx="533400" cy="863600"/>
                    </a:xfrm>
                    <a:prstGeom prst="rect">
                      <a:avLst/>
                    </a:prstGeom>
                  </p:spPr>
                </p:pic>
                <p:pic>
                  <p:nvPicPr>
                    <p:cNvPr id="302" name="Picture 301">
                      <a:extLst>
                        <a:ext uri="{FF2B5EF4-FFF2-40B4-BE49-F238E27FC236}">
                          <a16:creationId xmlns:a16="http://schemas.microsoft.com/office/drawing/2014/main" id="{5384977B-F1CA-A54C-B4BE-8DB4F34B3426}"/>
                        </a:ext>
                      </a:extLst>
                    </p:cNvPr>
                    <p:cNvPicPr>
                      <a:picLocks noChangeAspect="1"/>
                    </p:cNvPicPr>
                    <p:nvPr/>
                  </p:nvPicPr>
                  <p:blipFill>
                    <a:blip r:embed="rId8"/>
                    <a:stretch>
                      <a:fillRect/>
                    </a:stretch>
                  </p:blipFill>
                  <p:spPr>
                    <a:xfrm rot="15990385">
                      <a:off x="3102268" y="4388908"/>
                      <a:ext cx="533400" cy="863600"/>
                    </a:xfrm>
                    <a:prstGeom prst="rect">
                      <a:avLst/>
                    </a:prstGeom>
                  </p:spPr>
                </p:pic>
                <p:pic>
                  <p:nvPicPr>
                    <p:cNvPr id="303" name="Picture 302">
                      <a:extLst>
                        <a:ext uri="{FF2B5EF4-FFF2-40B4-BE49-F238E27FC236}">
                          <a16:creationId xmlns:a16="http://schemas.microsoft.com/office/drawing/2014/main" id="{E0FDF555-03B0-8E4F-9854-B2257CC11C64}"/>
                        </a:ext>
                      </a:extLst>
                    </p:cNvPr>
                    <p:cNvPicPr>
                      <a:picLocks noChangeAspect="1"/>
                    </p:cNvPicPr>
                    <p:nvPr/>
                  </p:nvPicPr>
                  <p:blipFill>
                    <a:blip r:embed="rId7"/>
                    <a:stretch>
                      <a:fillRect/>
                    </a:stretch>
                  </p:blipFill>
                  <p:spPr>
                    <a:xfrm rot="5897959">
                      <a:off x="7818319" y="3192713"/>
                      <a:ext cx="783147" cy="759917"/>
                    </a:xfrm>
                    <a:prstGeom prst="rect">
                      <a:avLst/>
                    </a:prstGeom>
                  </p:spPr>
                </p:pic>
                <p:pic>
                  <p:nvPicPr>
                    <p:cNvPr id="304" name="Picture 303">
                      <a:extLst>
                        <a:ext uri="{FF2B5EF4-FFF2-40B4-BE49-F238E27FC236}">
                          <a16:creationId xmlns:a16="http://schemas.microsoft.com/office/drawing/2014/main" id="{250150BF-12AC-DB46-BFA9-CA7C9DC3F804}"/>
                        </a:ext>
                      </a:extLst>
                    </p:cNvPr>
                    <p:cNvPicPr>
                      <a:picLocks noChangeAspect="1"/>
                    </p:cNvPicPr>
                    <p:nvPr/>
                  </p:nvPicPr>
                  <p:blipFill>
                    <a:blip r:embed="rId8"/>
                    <a:stretch>
                      <a:fillRect/>
                    </a:stretch>
                  </p:blipFill>
                  <p:spPr>
                    <a:xfrm rot="4762566">
                      <a:off x="5720705" y="-323669"/>
                      <a:ext cx="533400" cy="863600"/>
                    </a:xfrm>
                    <a:prstGeom prst="rect">
                      <a:avLst/>
                    </a:prstGeom>
                  </p:spPr>
                </p:pic>
                <p:pic>
                  <p:nvPicPr>
                    <p:cNvPr id="305" name="Picture 304">
                      <a:extLst>
                        <a:ext uri="{FF2B5EF4-FFF2-40B4-BE49-F238E27FC236}">
                          <a16:creationId xmlns:a16="http://schemas.microsoft.com/office/drawing/2014/main" id="{25AE5993-E26D-2D4E-A79B-687870276BA8}"/>
                        </a:ext>
                      </a:extLst>
                    </p:cNvPr>
                    <p:cNvPicPr>
                      <a:picLocks noChangeAspect="1"/>
                    </p:cNvPicPr>
                    <p:nvPr/>
                  </p:nvPicPr>
                  <p:blipFill>
                    <a:blip r:embed="rId4"/>
                    <a:stretch>
                      <a:fillRect/>
                    </a:stretch>
                  </p:blipFill>
                  <p:spPr>
                    <a:xfrm flipH="1">
                      <a:off x="4946815" y="4868026"/>
                      <a:ext cx="436481" cy="807019"/>
                    </a:xfrm>
                    <a:prstGeom prst="rect">
                      <a:avLst/>
                    </a:prstGeom>
                  </p:spPr>
                </p:pic>
                <p:pic>
                  <p:nvPicPr>
                    <p:cNvPr id="306" name="Picture 305">
                      <a:extLst>
                        <a:ext uri="{FF2B5EF4-FFF2-40B4-BE49-F238E27FC236}">
                          <a16:creationId xmlns:a16="http://schemas.microsoft.com/office/drawing/2014/main" id="{023C24DD-D7F3-5549-B1EC-FDDFA9651974}"/>
                        </a:ext>
                      </a:extLst>
                    </p:cNvPr>
                    <p:cNvPicPr>
                      <a:picLocks noChangeAspect="1"/>
                    </p:cNvPicPr>
                    <p:nvPr/>
                  </p:nvPicPr>
                  <p:blipFill>
                    <a:blip r:embed="rId4"/>
                    <a:stretch>
                      <a:fillRect/>
                    </a:stretch>
                  </p:blipFill>
                  <p:spPr>
                    <a:xfrm rot="2811777" flipH="1">
                      <a:off x="4526143" y="2812293"/>
                      <a:ext cx="436481" cy="807019"/>
                    </a:xfrm>
                    <a:prstGeom prst="rect">
                      <a:avLst/>
                    </a:prstGeom>
                  </p:spPr>
                </p:pic>
              </p:grpSp>
              <p:pic>
                <p:nvPicPr>
                  <p:cNvPr id="292" name="Picture 291">
                    <a:extLst>
                      <a:ext uri="{FF2B5EF4-FFF2-40B4-BE49-F238E27FC236}">
                        <a16:creationId xmlns:a16="http://schemas.microsoft.com/office/drawing/2014/main" id="{D70D6A34-73A4-4142-B0FD-CFBBF8A1730B}"/>
                      </a:ext>
                    </a:extLst>
                  </p:cNvPr>
                  <p:cNvPicPr>
                    <a:picLocks noChangeAspect="1"/>
                  </p:cNvPicPr>
                  <p:nvPr/>
                </p:nvPicPr>
                <p:blipFill>
                  <a:blip r:embed="rId4"/>
                  <a:stretch>
                    <a:fillRect/>
                  </a:stretch>
                </p:blipFill>
                <p:spPr>
                  <a:xfrm rot="14995495" flipH="1">
                    <a:off x="7245155" y="1416878"/>
                    <a:ext cx="307740" cy="568986"/>
                  </a:xfrm>
                  <a:prstGeom prst="rect">
                    <a:avLst/>
                  </a:prstGeom>
                </p:spPr>
              </p:pic>
              <p:pic>
                <p:nvPicPr>
                  <p:cNvPr id="293" name="Picture 292">
                    <a:extLst>
                      <a:ext uri="{FF2B5EF4-FFF2-40B4-BE49-F238E27FC236}">
                        <a16:creationId xmlns:a16="http://schemas.microsoft.com/office/drawing/2014/main" id="{34742894-FA22-3C47-915D-BCB2EC160084}"/>
                      </a:ext>
                    </a:extLst>
                  </p:cNvPr>
                  <p:cNvPicPr>
                    <a:picLocks noChangeAspect="1"/>
                  </p:cNvPicPr>
                  <p:nvPr/>
                </p:nvPicPr>
                <p:blipFill>
                  <a:blip r:embed="rId6"/>
                  <a:stretch>
                    <a:fillRect/>
                  </a:stretch>
                </p:blipFill>
                <p:spPr>
                  <a:xfrm rot="11089199">
                    <a:off x="8904745" y="2942539"/>
                    <a:ext cx="547016" cy="354466"/>
                  </a:xfrm>
                  <a:prstGeom prst="rect">
                    <a:avLst/>
                  </a:prstGeom>
                </p:spPr>
              </p:pic>
              <p:pic>
                <p:nvPicPr>
                  <p:cNvPr id="294" name="Picture 293">
                    <a:extLst>
                      <a:ext uri="{FF2B5EF4-FFF2-40B4-BE49-F238E27FC236}">
                        <a16:creationId xmlns:a16="http://schemas.microsoft.com/office/drawing/2014/main" id="{E2A183AD-9959-1048-9617-5196A9BF647C}"/>
                      </a:ext>
                    </a:extLst>
                  </p:cNvPr>
                  <p:cNvPicPr>
                    <a:picLocks noChangeAspect="1"/>
                  </p:cNvPicPr>
                  <p:nvPr/>
                </p:nvPicPr>
                <p:blipFill>
                  <a:blip r:embed="rId6"/>
                  <a:stretch>
                    <a:fillRect/>
                  </a:stretch>
                </p:blipFill>
                <p:spPr>
                  <a:xfrm rot="3979690">
                    <a:off x="7542928" y="2901507"/>
                    <a:ext cx="547016" cy="354466"/>
                  </a:xfrm>
                  <a:prstGeom prst="rect">
                    <a:avLst/>
                  </a:prstGeom>
                </p:spPr>
              </p:pic>
              <p:pic>
                <p:nvPicPr>
                  <p:cNvPr id="295" name="Picture 294">
                    <a:extLst>
                      <a:ext uri="{FF2B5EF4-FFF2-40B4-BE49-F238E27FC236}">
                        <a16:creationId xmlns:a16="http://schemas.microsoft.com/office/drawing/2014/main" id="{7BB02D36-FC26-2F4C-B835-73DF66B693B3}"/>
                      </a:ext>
                    </a:extLst>
                  </p:cNvPr>
                  <p:cNvPicPr>
                    <a:picLocks noChangeAspect="1"/>
                  </p:cNvPicPr>
                  <p:nvPr/>
                </p:nvPicPr>
                <p:blipFill>
                  <a:blip r:embed="rId6"/>
                  <a:stretch>
                    <a:fillRect/>
                  </a:stretch>
                </p:blipFill>
                <p:spPr>
                  <a:xfrm rot="9422882">
                    <a:off x="7244725" y="965338"/>
                    <a:ext cx="547016" cy="354466"/>
                  </a:xfrm>
                  <a:prstGeom prst="rect">
                    <a:avLst/>
                  </a:prstGeom>
                </p:spPr>
              </p:pic>
            </p:grpSp>
            <p:pic>
              <p:nvPicPr>
                <p:cNvPr id="288" name="Picture 287">
                  <a:extLst>
                    <a:ext uri="{FF2B5EF4-FFF2-40B4-BE49-F238E27FC236}">
                      <a16:creationId xmlns:a16="http://schemas.microsoft.com/office/drawing/2014/main" id="{0C3B6D35-7685-284F-91A2-991C65CFA23B}"/>
                    </a:ext>
                  </a:extLst>
                </p:cNvPr>
                <p:cNvPicPr>
                  <a:picLocks noChangeAspect="1"/>
                </p:cNvPicPr>
                <p:nvPr/>
              </p:nvPicPr>
              <p:blipFill>
                <a:blip r:embed="rId6"/>
                <a:stretch>
                  <a:fillRect/>
                </a:stretch>
              </p:blipFill>
              <p:spPr>
                <a:xfrm rot="13340396">
                  <a:off x="8378841" y="2827600"/>
                  <a:ext cx="395286" cy="256145"/>
                </a:xfrm>
                <a:prstGeom prst="rect">
                  <a:avLst/>
                </a:prstGeom>
              </p:spPr>
            </p:pic>
            <p:pic>
              <p:nvPicPr>
                <p:cNvPr id="289" name="Picture 288">
                  <a:extLst>
                    <a:ext uri="{FF2B5EF4-FFF2-40B4-BE49-F238E27FC236}">
                      <a16:creationId xmlns:a16="http://schemas.microsoft.com/office/drawing/2014/main" id="{BB214005-C098-D246-84D4-1B631A5BAF8B}"/>
                    </a:ext>
                  </a:extLst>
                </p:cNvPr>
                <p:cNvPicPr>
                  <a:picLocks noChangeAspect="1"/>
                </p:cNvPicPr>
                <p:nvPr/>
              </p:nvPicPr>
              <p:blipFill>
                <a:blip r:embed="rId4"/>
                <a:stretch>
                  <a:fillRect/>
                </a:stretch>
              </p:blipFill>
              <p:spPr>
                <a:xfrm rot="17846478" flipH="1">
                  <a:off x="8198504" y="2065491"/>
                  <a:ext cx="222380" cy="411162"/>
                </a:xfrm>
                <a:prstGeom prst="rect">
                  <a:avLst/>
                </a:prstGeom>
              </p:spPr>
            </p:pic>
            <p:pic>
              <p:nvPicPr>
                <p:cNvPr id="290" name="Picture 289">
                  <a:extLst>
                    <a:ext uri="{FF2B5EF4-FFF2-40B4-BE49-F238E27FC236}">
                      <a16:creationId xmlns:a16="http://schemas.microsoft.com/office/drawing/2014/main" id="{39BC4350-7EFF-324F-89BD-EEF05FFAE334}"/>
                    </a:ext>
                  </a:extLst>
                </p:cNvPr>
                <p:cNvPicPr>
                  <a:picLocks noChangeAspect="1"/>
                </p:cNvPicPr>
                <p:nvPr/>
              </p:nvPicPr>
              <p:blipFill>
                <a:blip r:embed="rId4"/>
                <a:stretch>
                  <a:fillRect/>
                </a:stretch>
              </p:blipFill>
              <p:spPr>
                <a:xfrm rot="19197136" flipH="1">
                  <a:off x="9177170" y="2109660"/>
                  <a:ext cx="222380" cy="411163"/>
                </a:xfrm>
                <a:prstGeom prst="rect">
                  <a:avLst/>
                </a:prstGeom>
              </p:spPr>
            </p:pic>
          </p:grpSp>
          <p:pic>
            <p:nvPicPr>
              <p:cNvPr id="286" name="Picture 285">
                <a:extLst>
                  <a:ext uri="{FF2B5EF4-FFF2-40B4-BE49-F238E27FC236}">
                    <a16:creationId xmlns:a16="http://schemas.microsoft.com/office/drawing/2014/main" id="{C01ABD64-D310-3449-9C7B-FCEDEFACA3A1}"/>
                  </a:ext>
                </a:extLst>
              </p:cNvPr>
              <p:cNvPicPr>
                <a:picLocks noChangeAspect="1"/>
              </p:cNvPicPr>
              <p:nvPr/>
            </p:nvPicPr>
            <p:blipFill>
              <a:blip r:embed="rId6"/>
              <a:stretch>
                <a:fillRect/>
              </a:stretch>
            </p:blipFill>
            <p:spPr>
              <a:xfrm rot="10472015">
                <a:off x="8113718" y="4866012"/>
                <a:ext cx="395286" cy="256145"/>
              </a:xfrm>
              <a:prstGeom prst="rect">
                <a:avLst/>
              </a:prstGeom>
            </p:spPr>
          </p:pic>
        </p:grpSp>
        <p:sp>
          <p:nvSpPr>
            <p:cNvPr id="241" name="TextBox 240">
              <a:extLst>
                <a:ext uri="{FF2B5EF4-FFF2-40B4-BE49-F238E27FC236}">
                  <a16:creationId xmlns:a16="http://schemas.microsoft.com/office/drawing/2014/main" id="{E84207DC-3B9D-754E-B40E-A292993EA551}"/>
                </a:ext>
              </a:extLst>
            </p:cNvPr>
            <p:cNvSpPr txBox="1"/>
            <p:nvPr/>
          </p:nvSpPr>
          <p:spPr>
            <a:xfrm>
              <a:off x="8661546" y="1294058"/>
              <a:ext cx="2717480" cy="400110"/>
            </a:xfrm>
            <a:prstGeom prst="rect">
              <a:avLst/>
            </a:prstGeom>
            <a:noFill/>
          </p:spPr>
          <p:txBody>
            <a:bodyPr wrap="square" rtlCol="0">
              <a:spAutoFit/>
            </a:bodyPr>
            <a:lstStyle/>
            <a:p>
              <a:pPr algn="ctr"/>
              <a:r>
                <a:rPr lang="en-US" sz="2000" b="1" dirty="0">
                  <a:solidFill>
                    <a:srgbClr val="92D050"/>
                  </a:solidFill>
                </a:rPr>
                <a:t>SUCCESSION</a:t>
              </a:r>
            </a:p>
          </p:txBody>
        </p:sp>
      </p:grpSp>
      <p:grpSp>
        <p:nvGrpSpPr>
          <p:cNvPr id="307" name="Group 306">
            <a:extLst>
              <a:ext uri="{FF2B5EF4-FFF2-40B4-BE49-F238E27FC236}">
                <a16:creationId xmlns:a16="http://schemas.microsoft.com/office/drawing/2014/main" id="{67EEEBB4-5841-A240-86F9-CCA02D251D3D}"/>
              </a:ext>
            </a:extLst>
          </p:cNvPr>
          <p:cNvGrpSpPr/>
          <p:nvPr/>
        </p:nvGrpSpPr>
        <p:grpSpPr>
          <a:xfrm>
            <a:off x="8691023" y="2174611"/>
            <a:ext cx="2747146" cy="2142648"/>
            <a:chOff x="7868401" y="659089"/>
            <a:chExt cx="2582319" cy="2013944"/>
          </a:xfrm>
        </p:grpSpPr>
        <p:pic>
          <p:nvPicPr>
            <p:cNvPr id="308" name="Picture 307">
              <a:extLst>
                <a:ext uri="{FF2B5EF4-FFF2-40B4-BE49-F238E27FC236}">
                  <a16:creationId xmlns:a16="http://schemas.microsoft.com/office/drawing/2014/main" id="{85F3FEDE-B9E6-B94D-BEC2-C728500CF16F}"/>
                </a:ext>
              </a:extLst>
            </p:cNvPr>
            <p:cNvPicPr>
              <a:picLocks noChangeAspect="1"/>
            </p:cNvPicPr>
            <p:nvPr/>
          </p:nvPicPr>
          <p:blipFill>
            <a:blip r:embed="rId9"/>
            <a:stretch>
              <a:fillRect/>
            </a:stretch>
          </p:blipFill>
          <p:spPr>
            <a:xfrm>
              <a:off x="7868401" y="1445693"/>
              <a:ext cx="334255" cy="243094"/>
            </a:xfrm>
            <a:prstGeom prst="rect">
              <a:avLst/>
            </a:prstGeom>
          </p:spPr>
        </p:pic>
        <p:pic>
          <p:nvPicPr>
            <p:cNvPr id="309" name="Picture 308">
              <a:extLst>
                <a:ext uri="{FF2B5EF4-FFF2-40B4-BE49-F238E27FC236}">
                  <a16:creationId xmlns:a16="http://schemas.microsoft.com/office/drawing/2014/main" id="{89B76D6A-99F2-AA4C-8636-38DF1FD96022}"/>
                </a:ext>
              </a:extLst>
            </p:cNvPr>
            <p:cNvPicPr>
              <a:picLocks noChangeAspect="1"/>
            </p:cNvPicPr>
            <p:nvPr/>
          </p:nvPicPr>
          <p:blipFill>
            <a:blip r:embed="rId9"/>
            <a:stretch>
              <a:fillRect/>
            </a:stretch>
          </p:blipFill>
          <p:spPr>
            <a:xfrm rot="2744696">
              <a:off x="10159705" y="2147269"/>
              <a:ext cx="334255" cy="243094"/>
            </a:xfrm>
            <a:prstGeom prst="rect">
              <a:avLst/>
            </a:prstGeom>
          </p:spPr>
        </p:pic>
        <p:pic>
          <p:nvPicPr>
            <p:cNvPr id="310" name="Picture 309">
              <a:extLst>
                <a:ext uri="{FF2B5EF4-FFF2-40B4-BE49-F238E27FC236}">
                  <a16:creationId xmlns:a16="http://schemas.microsoft.com/office/drawing/2014/main" id="{9189980B-9B8A-974C-B366-C2A28A937E67}"/>
                </a:ext>
              </a:extLst>
            </p:cNvPr>
            <p:cNvPicPr>
              <a:picLocks noChangeAspect="1"/>
            </p:cNvPicPr>
            <p:nvPr/>
          </p:nvPicPr>
          <p:blipFill>
            <a:blip r:embed="rId9"/>
            <a:stretch>
              <a:fillRect/>
            </a:stretch>
          </p:blipFill>
          <p:spPr>
            <a:xfrm rot="17414018">
              <a:off x="9034557" y="2384359"/>
              <a:ext cx="334255" cy="243094"/>
            </a:xfrm>
            <a:prstGeom prst="rect">
              <a:avLst/>
            </a:prstGeom>
          </p:spPr>
        </p:pic>
        <p:pic>
          <p:nvPicPr>
            <p:cNvPr id="311" name="Picture 310">
              <a:extLst>
                <a:ext uri="{FF2B5EF4-FFF2-40B4-BE49-F238E27FC236}">
                  <a16:creationId xmlns:a16="http://schemas.microsoft.com/office/drawing/2014/main" id="{BD4889F6-9B78-CB48-89CD-F08AB6931C22}"/>
                </a:ext>
              </a:extLst>
            </p:cNvPr>
            <p:cNvPicPr>
              <a:picLocks noChangeAspect="1"/>
            </p:cNvPicPr>
            <p:nvPr/>
          </p:nvPicPr>
          <p:blipFill>
            <a:blip r:embed="rId9"/>
            <a:stretch>
              <a:fillRect/>
            </a:stretch>
          </p:blipFill>
          <p:spPr>
            <a:xfrm rot="21219625">
              <a:off x="8683178" y="1143183"/>
              <a:ext cx="334255" cy="243094"/>
            </a:xfrm>
            <a:prstGeom prst="rect">
              <a:avLst/>
            </a:prstGeom>
          </p:spPr>
        </p:pic>
        <p:pic>
          <p:nvPicPr>
            <p:cNvPr id="312" name="Picture 311">
              <a:extLst>
                <a:ext uri="{FF2B5EF4-FFF2-40B4-BE49-F238E27FC236}">
                  <a16:creationId xmlns:a16="http://schemas.microsoft.com/office/drawing/2014/main" id="{424F0568-3AF5-BD47-8E33-205C185D707D}"/>
                </a:ext>
              </a:extLst>
            </p:cNvPr>
            <p:cNvPicPr>
              <a:picLocks noChangeAspect="1"/>
            </p:cNvPicPr>
            <p:nvPr/>
          </p:nvPicPr>
          <p:blipFill>
            <a:blip r:embed="rId9"/>
            <a:stretch>
              <a:fillRect/>
            </a:stretch>
          </p:blipFill>
          <p:spPr>
            <a:xfrm rot="2218244">
              <a:off x="10116465" y="933818"/>
              <a:ext cx="334255" cy="243094"/>
            </a:xfrm>
            <a:prstGeom prst="rect">
              <a:avLst/>
            </a:prstGeom>
          </p:spPr>
        </p:pic>
        <p:pic>
          <p:nvPicPr>
            <p:cNvPr id="313" name="Picture 312">
              <a:extLst>
                <a:ext uri="{FF2B5EF4-FFF2-40B4-BE49-F238E27FC236}">
                  <a16:creationId xmlns:a16="http://schemas.microsoft.com/office/drawing/2014/main" id="{2EB12F26-B9A6-D740-B5B1-B46AD9D05A2F}"/>
                </a:ext>
              </a:extLst>
            </p:cNvPr>
            <p:cNvPicPr>
              <a:picLocks noChangeAspect="1"/>
            </p:cNvPicPr>
            <p:nvPr/>
          </p:nvPicPr>
          <p:blipFill>
            <a:blip r:embed="rId9"/>
            <a:stretch>
              <a:fillRect/>
            </a:stretch>
          </p:blipFill>
          <p:spPr>
            <a:xfrm rot="21243554">
              <a:off x="7992167" y="659089"/>
              <a:ext cx="334255" cy="243094"/>
            </a:xfrm>
            <a:prstGeom prst="rect">
              <a:avLst/>
            </a:prstGeom>
          </p:spPr>
        </p:pic>
      </p:grpSp>
      <p:grpSp>
        <p:nvGrpSpPr>
          <p:cNvPr id="314" name="Group 313">
            <a:extLst>
              <a:ext uri="{FF2B5EF4-FFF2-40B4-BE49-F238E27FC236}">
                <a16:creationId xmlns:a16="http://schemas.microsoft.com/office/drawing/2014/main" id="{E5896E9F-ADB0-9C40-9BA9-5AF7ED3D6539}"/>
              </a:ext>
            </a:extLst>
          </p:cNvPr>
          <p:cNvGrpSpPr/>
          <p:nvPr/>
        </p:nvGrpSpPr>
        <p:grpSpPr>
          <a:xfrm>
            <a:off x="8484162" y="2378077"/>
            <a:ext cx="2676474" cy="2499583"/>
            <a:chOff x="7673955" y="850334"/>
            <a:chExt cx="2515887" cy="2349439"/>
          </a:xfrm>
        </p:grpSpPr>
        <p:pic>
          <p:nvPicPr>
            <p:cNvPr id="315" name="Picture 314">
              <a:extLst>
                <a:ext uri="{FF2B5EF4-FFF2-40B4-BE49-F238E27FC236}">
                  <a16:creationId xmlns:a16="http://schemas.microsoft.com/office/drawing/2014/main" id="{57FD05A5-C0A4-024D-B0B9-5B4AF5CE4F04}"/>
                </a:ext>
              </a:extLst>
            </p:cNvPr>
            <p:cNvPicPr>
              <a:picLocks noChangeAspect="1"/>
            </p:cNvPicPr>
            <p:nvPr/>
          </p:nvPicPr>
          <p:blipFill>
            <a:blip r:embed="rId10"/>
            <a:stretch>
              <a:fillRect/>
            </a:stretch>
          </p:blipFill>
          <p:spPr>
            <a:xfrm rot="20995380">
              <a:off x="9566684" y="2428074"/>
              <a:ext cx="278491" cy="339033"/>
            </a:xfrm>
            <a:prstGeom prst="rect">
              <a:avLst/>
            </a:prstGeom>
          </p:spPr>
        </p:pic>
        <p:pic>
          <p:nvPicPr>
            <p:cNvPr id="316" name="Picture 315">
              <a:extLst>
                <a:ext uri="{FF2B5EF4-FFF2-40B4-BE49-F238E27FC236}">
                  <a16:creationId xmlns:a16="http://schemas.microsoft.com/office/drawing/2014/main" id="{E39B96E9-E937-0141-BCFE-F9C7C6F3176D}"/>
                </a:ext>
              </a:extLst>
            </p:cNvPr>
            <p:cNvPicPr>
              <a:picLocks noChangeAspect="1"/>
            </p:cNvPicPr>
            <p:nvPr/>
          </p:nvPicPr>
          <p:blipFill>
            <a:blip r:embed="rId10"/>
            <a:stretch>
              <a:fillRect/>
            </a:stretch>
          </p:blipFill>
          <p:spPr>
            <a:xfrm rot="1495446">
              <a:off x="9108521" y="2860740"/>
              <a:ext cx="278491" cy="339033"/>
            </a:xfrm>
            <a:prstGeom prst="rect">
              <a:avLst/>
            </a:prstGeom>
          </p:spPr>
        </p:pic>
        <p:pic>
          <p:nvPicPr>
            <p:cNvPr id="317" name="Picture 316">
              <a:extLst>
                <a:ext uri="{FF2B5EF4-FFF2-40B4-BE49-F238E27FC236}">
                  <a16:creationId xmlns:a16="http://schemas.microsoft.com/office/drawing/2014/main" id="{D96872D3-0D8C-DE45-845B-FCFF73DC48A0}"/>
                </a:ext>
              </a:extLst>
            </p:cNvPr>
            <p:cNvPicPr>
              <a:picLocks noChangeAspect="1"/>
            </p:cNvPicPr>
            <p:nvPr/>
          </p:nvPicPr>
          <p:blipFill>
            <a:blip r:embed="rId10"/>
            <a:stretch>
              <a:fillRect/>
            </a:stretch>
          </p:blipFill>
          <p:spPr>
            <a:xfrm rot="20985979">
              <a:off x="9911351" y="1636792"/>
              <a:ext cx="278491" cy="339033"/>
            </a:xfrm>
            <a:prstGeom prst="rect">
              <a:avLst/>
            </a:prstGeom>
          </p:spPr>
        </p:pic>
        <p:pic>
          <p:nvPicPr>
            <p:cNvPr id="318" name="Picture 317">
              <a:extLst>
                <a:ext uri="{FF2B5EF4-FFF2-40B4-BE49-F238E27FC236}">
                  <a16:creationId xmlns:a16="http://schemas.microsoft.com/office/drawing/2014/main" id="{983D0805-1FF9-7A48-834F-9C5FEC1505FD}"/>
                </a:ext>
              </a:extLst>
            </p:cNvPr>
            <p:cNvPicPr>
              <a:picLocks noChangeAspect="1"/>
            </p:cNvPicPr>
            <p:nvPr/>
          </p:nvPicPr>
          <p:blipFill>
            <a:blip r:embed="rId10"/>
            <a:stretch>
              <a:fillRect/>
            </a:stretch>
          </p:blipFill>
          <p:spPr>
            <a:xfrm rot="20615636">
              <a:off x="8286856" y="850334"/>
              <a:ext cx="278491" cy="339033"/>
            </a:xfrm>
            <a:prstGeom prst="rect">
              <a:avLst/>
            </a:prstGeom>
          </p:spPr>
        </p:pic>
        <p:pic>
          <p:nvPicPr>
            <p:cNvPr id="319" name="Picture 318">
              <a:extLst>
                <a:ext uri="{FF2B5EF4-FFF2-40B4-BE49-F238E27FC236}">
                  <a16:creationId xmlns:a16="http://schemas.microsoft.com/office/drawing/2014/main" id="{65926204-F1D8-5145-B964-15F472D2C8CE}"/>
                </a:ext>
              </a:extLst>
            </p:cNvPr>
            <p:cNvPicPr>
              <a:picLocks noChangeAspect="1"/>
            </p:cNvPicPr>
            <p:nvPr/>
          </p:nvPicPr>
          <p:blipFill>
            <a:blip r:embed="rId10"/>
            <a:stretch>
              <a:fillRect/>
            </a:stretch>
          </p:blipFill>
          <p:spPr>
            <a:xfrm rot="21217398">
              <a:off x="7673955" y="2225249"/>
              <a:ext cx="278491" cy="339033"/>
            </a:xfrm>
            <a:prstGeom prst="rect">
              <a:avLst/>
            </a:prstGeom>
          </p:spPr>
        </p:pic>
      </p:grpSp>
      <p:grpSp>
        <p:nvGrpSpPr>
          <p:cNvPr id="320" name="Group 319">
            <a:extLst>
              <a:ext uri="{FF2B5EF4-FFF2-40B4-BE49-F238E27FC236}">
                <a16:creationId xmlns:a16="http://schemas.microsoft.com/office/drawing/2014/main" id="{0AFD3210-745B-8640-96D8-4835D0C2B877}"/>
              </a:ext>
            </a:extLst>
          </p:cNvPr>
          <p:cNvGrpSpPr/>
          <p:nvPr/>
        </p:nvGrpSpPr>
        <p:grpSpPr>
          <a:xfrm>
            <a:off x="8832041" y="1720807"/>
            <a:ext cx="1896985" cy="3344565"/>
            <a:chOff x="7983490" y="162802"/>
            <a:chExt cx="1783165" cy="3143667"/>
          </a:xfrm>
        </p:grpSpPr>
        <p:pic>
          <p:nvPicPr>
            <p:cNvPr id="321" name="Picture 320">
              <a:extLst>
                <a:ext uri="{FF2B5EF4-FFF2-40B4-BE49-F238E27FC236}">
                  <a16:creationId xmlns:a16="http://schemas.microsoft.com/office/drawing/2014/main" id="{664DB5B0-80EC-D448-8259-2A7E3F862588}"/>
                </a:ext>
              </a:extLst>
            </p:cNvPr>
            <p:cNvPicPr>
              <a:picLocks noChangeAspect="1"/>
            </p:cNvPicPr>
            <p:nvPr/>
          </p:nvPicPr>
          <p:blipFill>
            <a:blip r:embed="rId11"/>
            <a:stretch>
              <a:fillRect/>
            </a:stretch>
          </p:blipFill>
          <p:spPr>
            <a:xfrm rot="6662381">
              <a:off x="8836853" y="-1795"/>
              <a:ext cx="765206" cy="1094399"/>
            </a:xfrm>
            <a:prstGeom prst="rect">
              <a:avLst/>
            </a:prstGeom>
          </p:spPr>
        </p:pic>
        <p:pic>
          <p:nvPicPr>
            <p:cNvPr id="322" name="Picture 321">
              <a:extLst>
                <a:ext uri="{FF2B5EF4-FFF2-40B4-BE49-F238E27FC236}">
                  <a16:creationId xmlns:a16="http://schemas.microsoft.com/office/drawing/2014/main" id="{257C2E2D-8862-2F46-A7A5-75DF44D85C32}"/>
                </a:ext>
              </a:extLst>
            </p:cNvPr>
            <p:cNvPicPr>
              <a:picLocks noChangeAspect="1"/>
            </p:cNvPicPr>
            <p:nvPr/>
          </p:nvPicPr>
          <p:blipFill>
            <a:blip r:embed="rId12"/>
            <a:stretch>
              <a:fillRect/>
            </a:stretch>
          </p:blipFill>
          <p:spPr>
            <a:xfrm>
              <a:off x="8166289" y="2301882"/>
              <a:ext cx="826852" cy="1004587"/>
            </a:xfrm>
            <a:prstGeom prst="rect">
              <a:avLst/>
            </a:prstGeom>
          </p:spPr>
        </p:pic>
        <p:pic>
          <p:nvPicPr>
            <p:cNvPr id="323" name="Picture 322">
              <a:extLst>
                <a:ext uri="{FF2B5EF4-FFF2-40B4-BE49-F238E27FC236}">
                  <a16:creationId xmlns:a16="http://schemas.microsoft.com/office/drawing/2014/main" id="{00508C9A-46F4-E647-8B6D-ED84896DF256}"/>
                </a:ext>
              </a:extLst>
            </p:cNvPr>
            <p:cNvPicPr>
              <a:picLocks noChangeAspect="1"/>
            </p:cNvPicPr>
            <p:nvPr/>
          </p:nvPicPr>
          <p:blipFill>
            <a:blip r:embed="rId11"/>
            <a:stretch>
              <a:fillRect/>
            </a:stretch>
          </p:blipFill>
          <p:spPr>
            <a:xfrm rot="9407006">
              <a:off x="9109991" y="828374"/>
              <a:ext cx="631698" cy="903199"/>
            </a:xfrm>
            <a:prstGeom prst="rect">
              <a:avLst/>
            </a:prstGeom>
          </p:spPr>
        </p:pic>
        <p:pic>
          <p:nvPicPr>
            <p:cNvPr id="324" name="Picture 323">
              <a:extLst>
                <a:ext uri="{FF2B5EF4-FFF2-40B4-BE49-F238E27FC236}">
                  <a16:creationId xmlns:a16="http://schemas.microsoft.com/office/drawing/2014/main" id="{A5F8AD79-F44E-D244-ACD9-949463030CF8}"/>
                </a:ext>
              </a:extLst>
            </p:cNvPr>
            <p:cNvPicPr>
              <a:picLocks noChangeAspect="1"/>
            </p:cNvPicPr>
            <p:nvPr/>
          </p:nvPicPr>
          <p:blipFill>
            <a:blip r:embed="rId12"/>
            <a:stretch>
              <a:fillRect/>
            </a:stretch>
          </p:blipFill>
          <p:spPr>
            <a:xfrm rot="2688272">
              <a:off x="7983490" y="1802430"/>
              <a:ext cx="532468" cy="646924"/>
            </a:xfrm>
            <a:prstGeom prst="rect">
              <a:avLst/>
            </a:prstGeom>
          </p:spPr>
        </p:pic>
      </p:grpSp>
      <p:sp>
        <p:nvSpPr>
          <p:cNvPr id="326" name="TextBox 325">
            <a:extLst>
              <a:ext uri="{FF2B5EF4-FFF2-40B4-BE49-F238E27FC236}">
                <a16:creationId xmlns:a16="http://schemas.microsoft.com/office/drawing/2014/main" id="{A000E664-FFF5-6F45-AECD-F5DBB425A925}"/>
              </a:ext>
            </a:extLst>
          </p:cNvPr>
          <p:cNvSpPr txBox="1"/>
          <p:nvPr/>
        </p:nvSpPr>
        <p:spPr>
          <a:xfrm>
            <a:off x="4369741" y="5316736"/>
            <a:ext cx="3452517" cy="646331"/>
          </a:xfrm>
          <a:prstGeom prst="rect">
            <a:avLst/>
          </a:prstGeom>
          <a:noFill/>
        </p:spPr>
        <p:txBody>
          <a:bodyPr wrap="square" rtlCol="0">
            <a:spAutoFit/>
          </a:bodyPr>
          <a:lstStyle/>
          <a:p>
            <a:pPr algn="ctr"/>
            <a:r>
              <a:rPr lang="en-US" dirty="0">
                <a:solidFill>
                  <a:schemeClr val="bg1"/>
                </a:solidFill>
              </a:rPr>
              <a:t>Enrichment of members that can degrade</a:t>
            </a:r>
          </a:p>
        </p:txBody>
      </p:sp>
      <p:sp>
        <p:nvSpPr>
          <p:cNvPr id="327" name="TextBox 326">
            <a:extLst>
              <a:ext uri="{FF2B5EF4-FFF2-40B4-BE49-F238E27FC236}">
                <a16:creationId xmlns:a16="http://schemas.microsoft.com/office/drawing/2014/main" id="{D867D44C-E064-034E-9A98-A2E3C8B6FDFD}"/>
              </a:ext>
            </a:extLst>
          </p:cNvPr>
          <p:cNvSpPr txBox="1"/>
          <p:nvPr/>
        </p:nvSpPr>
        <p:spPr>
          <a:xfrm>
            <a:off x="8282330" y="5316736"/>
            <a:ext cx="3452517" cy="369332"/>
          </a:xfrm>
          <a:prstGeom prst="rect">
            <a:avLst/>
          </a:prstGeom>
          <a:noFill/>
        </p:spPr>
        <p:txBody>
          <a:bodyPr wrap="square" rtlCol="0">
            <a:spAutoFit/>
          </a:bodyPr>
          <a:lstStyle/>
          <a:p>
            <a:pPr algn="ctr"/>
            <a:r>
              <a:rPr lang="en-US" dirty="0">
                <a:solidFill>
                  <a:schemeClr val="bg1"/>
                </a:solidFill>
              </a:rPr>
              <a:t>Community succeeded by:</a:t>
            </a:r>
          </a:p>
        </p:txBody>
      </p:sp>
      <p:sp>
        <p:nvSpPr>
          <p:cNvPr id="328" name="TextBox 327">
            <a:extLst>
              <a:ext uri="{FF2B5EF4-FFF2-40B4-BE49-F238E27FC236}">
                <a16:creationId xmlns:a16="http://schemas.microsoft.com/office/drawing/2014/main" id="{43216DE8-0B21-D645-AD85-2F8066FEFA53}"/>
              </a:ext>
            </a:extLst>
          </p:cNvPr>
          <p:cNvSpPr txBox="1"/>
          <p:nvPr/>
        </p:nvSpPr>
        <p:spPr>
          <a:xfrm>
            <a:off x="8279279" y="5557386"/>
            <a:ext cx="3452517" cy="369332"/>
          </a:xfrm>
          <a:prstGeom prst="rect">
            <a:avLst/>
          </a:prstGeom>
          <a:noFill/>
        </p:spPr>
        <p:txBody>
          <a:bodyPr wrap="square" rtlCol="0">
            <a:spAutoFit/>
          </a:bodyPr>
          <a:lstStyle/>
          <a:p>
            <a:pPr algn="ctr"/>
            <a:r>
              <a:rPr lang="en-US" dirty="0">
                <a:solidFill>
                  <a:schemeClr val="bg1"/>
                </a:solidFill>
              </a:rPr>
              <a:t>Cheaters</a:t>
            </a:r>
          </a:p>
        </p:txBody>
      </p:sp>
      <p:sp>
        <p:nvSpPr>
          <p:cNvPr id="329" name="TextBox 328">
            <a:extLst>
              <a:ext uri="{FF2B5EF4-FFF2-40B4-BE49-F238E27FC236}">
                <a16:creationId xmlns:a16="http://schemas.microsoft.com/office/drawing/2014/main" id="{B4AE4E13-DE40-554D-B090-B9854191BC43}"/>
              </a:ext>
            </a:extLst>
          </p:cNvPr>
          <p:cNvSpPr txBox="1"/>
          <p:nvPr/>
        </p:nvSpPr>
        <p:spPr>
          <a:xfrm>
            <a:off x="8291820" y="5781517"/>
            <a:ext cx="3452517" cy="369332"/>
          </a:xfrm>
          <a:prstGeom prst="rect">
            <a:avLst/>
          </a:prstGeom>
          <a:noFill/>
        </p:spPr>
        <p:txBody>
          <a:bodyPr wrap="square" rtlCol="0">
            <a:spAutoFit/>
          </a:bodyPr>
          <a:lstStyle/>
          <a:p>
            <a:pPr algn="ctr"/>
            <a:r>
              <a:rPr lang="en-US" dirty="0">
                <a:solidFill>
                  <a:schemeClr val="bg1"/>
                </a:solidFill>
              </a:rPr>
              <a:t>Grazers</a:t>
            </a:r>
          </a:p>
        </p:txBody>
      </p:sp>
      <p:sp>
        <p:nvSpPr>
          <p:cNvPr id="330" name="TextBox 329">
            <a:extLst>
              <a:ext uri="{FF2B5EF4-FFF2-40B4-BE49-F238E27FC236}">
                <a16:creationId xmlns:a16="http://schemas.microsoft.com/office/drawing/2014/main" id="{1CF7BB2A-10CC-6A4B-8E81-10AA6FF3F1CC}"/>
              </a:ext>
            </a:extLst>
          </p:cNvPr>
          <p:cNvSpPr txBox="1"/>
          <p:nvPr/>
        </p:nvSpPr>
        <p:spPr>
          <a:xfrm>
            <a:off x="8296111" y="6038623"/>
            <a:ext cx="3452517" cy="369332"/>
          </a:xfrm>
          <a:prstGeom prst="rect">
            <a:avLst/>
          </a:prstGeom>
          <a:noFill/>
        </p:spPr>
        <p:txBody>
          <a:bodyPr wrap="square" rtlCol="0">
            <a:spAutoFit/>
          </a:bodyPr>
          <a:lstStyle/>
          <a:p>
            <a:pPr algn="ctr"/>
            <a:r>
              <a:rPr lang="en-US" dirty="0">
                <a:solidFill>
                  <a:schemeClr val="bg1"/>
                </a:solidFill>
              </a:rPr>
              <a:t>Viruses</a:t>
            </a:r>
          </a:p>
        </p:txBody>
      </p:sp>
      <p:grpSp>
        <p:nvGrpSpPr>
          <p:cNvPr id="7" name="Group 6">
            <a:extLst>
              <a:ext uri="{FF2B5EF4-FFF2-40B4-BE49-F238E27FC236}">
                <a16:creationId xmlns:a16="http://schemas.microsoft.com/office/drawing/2014/main" id="{E7A9E249-ED13-1A4E-A304-C1D4013D8BDA}"/>
              </a:ext>
            </a:extLst>
          </p:cNvPr>
          <p:cNvGrpSpPr/>
          <p:nvPr/>
        </p:nvGrpSpPr>
        <p:grpSpPr>
          <a:xfrm>
            <a:off x="350719" y="1298101"/>
            <a:ext cx="3600000" cy="4006060"/>
            <a:chOff x="350719" y="1298101"/>
            <a:chExt cx="3600000" cy="4006060"/>
          </a:xfrm>
        </p:grpSpPr>
        <p:grpSp>
          <p:nvGrpSpPr>
            <p:cNvPr id="4" name="Group 3">
              <a:extLst>
                <a:ext uri="{FF2B5EF4-FFF2-40B4-BE49-F238E27FC236}">
                  <a16:creationId xmlns:a16="http://schemas.microsoft.com/office/drawing/2014/main" id="{2E1D31C6-AA85-B34D-B60C-E23E5BC256ED}"/>
                </a:ext>
              </a:extLst>
            </p:cNvPr>
            <p:cNvGrpSpPr/>
            <p:nvPr/>
          </p:nvGrpSpPr>
          <p:grpSpPr>
            <a:xfrm>
              <a:off x="350719" y="1686359"/>
              <a:ext cx="3600000" cy="3617802"/>
              <a:chOff x="350719" y="1686359"/>
              <a:chExt cx="3600000" cy="3617802"/>
            </a:xfrm>
          </p:grpSpPr>
          <p:grpSp>
            <p:nvGrpSpPr>
              <p:cNvPr id="331" name="Group 330">
                <a:extLst>
                  <a:ext uri="{FF2B5EF4-FFF2-40B4-BE49-F238E27FC236}">
                    <a16:creationId xmlns:a16="http://schemas.microsoft.com/office/drawing/2014/main" id="{C38FAC68-F5FB-6C44-AD88-E61DA834AB23}"/>
                  </a:ext>
                </a:extLst>
              </p:cNvPr>
              <p:cNvGrpSpPr/>
              <p:nvPr/>
            </p:nvGrpSpPr>
            <p:grpSpPr>
              <a:xfrm>
                <a:off x="350719" y="1704161"/>
                <a:ext cx="3600000" cy="3600000"/>
                <a:chOff x="350719" y="1887041"/>
                <a:chExt cx="3600000" cy="3600000"/>
              </a:xfrm>
            </p:grpSpPr>
            <p:grpSp>
              <p:nvGrpSpPr>
                <p:cNvPr id="332" name="Group 331">
                  <a:extLst>
                    <a:ext uri="{FF2B5EF4-FFF2-40B4-BE49-F238E27FC236}">
                      <a16:creationId xmlns:a16="http://schemas.microsoft.com/office/drawing/2014/main" id="{D4794240-5CFC-C84B-BF2A-235D6AE4D662}"/>
                    </a:ext>
                  </a:extLst>
                </p:cNvPr>
                <p:cNvGrpSpPr>
                  <a:grpSpLocks noChangeAspect="1"/>
                </p:cNvGrpSpPr>
                <p:nvPr/>
              </p:nvGrpSpPr>
              <p:grpSpPr>
                <a:xfrm>
                  <a:off x="350719" y="1887041"/>
                  <a:ext cx="3600000" cy="3600000"/>
                  <a:chOff x="2319700" y="-273084"/>
                  <a:chExt cx="7200000" cy="7200000"/>
                </a:xfrm>
              </p:grpSpPr>
              <p:sp>
                <p:nvSpPr>
                  <p:cNvPr id="423" name="Oval 422">
                    <a:extLst>
                      <a:ext uri="{FF2B5EF4-FFF2-40B4-BE49-F238E27FC236}">
                        <a16:creationId xmlns:a16="http://schemas.microsoft.com/office/drawing/2014/main" id="{E107BD8E-2AD5-6F4D-A943-462B5AC81C22}"/>
                      </a:ext>
                    </a:extLst>
                  </p:cNvPr>
                  <p:cNvSpPr/>
                  <p:nvPr/>
                </p:nvSpPr>
                <p:spPr>
                  <a:xfrm>
                    <a:off x="2319700" y="-273084"/>
                    <a:ext cx="7200000" cy="7200000"/>
                  </a:xfrm>
                  <a:prstGeom prst="ellipse">
                    <a:avLst/>
                  </a:prstGeom>
                  <a:solidFill>
                    <a:srgbClr val="005493">
                      <a:alpha val="6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4" name="Picture 423">
                    <a:extLst>
                      <a:ext uri="{FF2B5EF4-FFF2-40B4-BE49-F238E27FC236}">
                        <a16:creationId xmlns:a16="http://schemas.microsoft.com/office/drawing/2014/main" id="{5904D179-77C3-5F45-B2FE-ABC5C2542F65}"/>
                      </a:ext>
                    </a:extLst>
                  </p:cNvPr>
                  <p:cNvPicPr>
                    <a:picLocks noChangeAspect="1"/>
                  </p:cNvPicPr>
                  <p:nvPr/>
                </p:nvPicPr>
                <p:blipFill>
                  <a:blip r:embed="rId13"/>
                  <a:stretch>
                    <a:fillRect/>
                  </a:stretch>
                </p:blipFill>
                <p:spPr>
                  <a:xfrm>
                    <a:off x="6281778" y="2906866"/>
                    <a:ext cx="617130" cy="477778"/>
                  </a:xfrm>
                  <a:prstGeom prst="rect">
                    <a:avLst/>
                  </a:prstGeom>
                </p:spPr>
              </p:pic>
              <p:pic>
                <p:nvPicPr>
                  <p:cNvPr id="425" name="Picture 424">
                    <a:extLst>
                      <a:ext uri="{FF2B5EF4-FFF2-40B4-BE49-F238E27FC236}">
                        <a16:creationId xmlns:a16="http://schemas.microsoft.com/office/drawing/2014/main" id="{9D0A4090-1808-184D-B781-DFC90E8974BA}"/>
                      </a:ext>
                    </a:extLst>
                  </p:cNvPr>
                  <p:cNvPicPr>
                    <a:picLocks noChangeAspect="1"/>
                  </p:cNvPicPr>
                  <p:nvPr/>
                </p:nvPicPr>
                <p:blipFill>
                  <a:blip r:embed="rId4"/>
                  <a:stretch>
                    <a:fillRect/>
                  </a:stretch>
                </p:blipFill>
                <p:spPr>
                  <a:xfrm flipH="1">
                    <a:off x="6949398" y="1350702"/>
                    <a:ext cx="535914" cy="990860"/>
                  </a:xfrm>
                  <a:prstGeom prst="rect">
                    <a:avLst/>
                  </a:prstGeom>
                </p:spPr>
              </p:pic>
              <p:pic>
                <p:nvPicPr>
                  <p:cNvPr id="426" name="Picture 425">
                    <a:extLst>
                      <a:ext uri="{FF2B5EF4-FFF2-40B4-BE49-F238E27FC236}">
                        <a16:creationId xmlns:a16="http://schemas.microsoft.com/office/drawing/2014/main" id="{3B457D72-4F72-9747-A1DD-6DD14808A676}"/>
                      </a:ext>
                    </a:extLst>
                  </p:cNvPr>
                  <p:cNvPicPr>
                    <a:picLocks noChangeAspect="1"/>
                  </p:cNvPicPr>
                  <p:nvPr/>
                </p:nvPicPr>
                <p:blipFill>
                  <a:blip r:embed="rId5"/>
                  <a:stretch>
                    <a:fillRect/>
                  </a:stretch>
                </p:blipFill>
                <p:spPr>
                  <a:xfrm>
                    <a:off x="6898600" y="4982609"/>
                    <a:ext cx="1066800" cy="520700"/>
                  </a:xfrm>
                  <a:prstGeom prst="rect">
                    <a:avLst/>
                  </a:prstGeom>
                </p:spPr>
              </p:pic>
              <p:pic>
                <p:nvPicPr>
                  <p:cNvPr id="427" name="Picture 426">
                    <a:extLst>
                      <a:ext uri="{FF2B5EF4-FFF2-40B4-BE49-F238E27FC236}">
                        <a16:creationId xmlns:a16="http://schemas.microsoft.com/office/drawing/2014/main" id="{14C8F29C-4919-D745-8AE9-A555B2927F96}"/>
                      </a:ext>
                    </a:extLst>
                  </p:cNvPr>
                  <p:cNvPicPr>
                    <a:picLocks noChangeAspect="1"/>
                  </p:cNvPicPr>
                  <p:nvPr/>
                </p:nvPicPr>
                <p:blipFill>
                  <a:blip r:embed="rId6"/>
                  <a:stretch>
                    <a:fillRect/>
                  </a:stretch>
                </p:blipFill>
                <p:spPr>
                  <a:xfrm>
                    <a:off x="3081288" y="1569162"/>
                    <a:ext cx="1440136" cy="933208"/>
                  </a:xfrm>
                  <a:prstGeom prst="rect">
                    <a:avLst/>
                  </a:prstGeom>
                </p:spPr>
              </p:pic>
              <p:pic>
                <p:nvPicPr>
                  <p:cNvPr id="428" name="Picture 427">
                    <a:extLst>
                      <a:ext uri="{FF2B5EF4-FFF2-40B4-BE49-F238E27FC236}">
                        <a16:creationId xmlns:a16="http://schemas.microsoft.com/office/drawing/2014/main" id="{518A8308-6492-A84E-AF4F-627CF77C1917}"/>
                      </a:ext>
                    </a:extLst>
                  </p:cNvPr>
                  <p:cNvPicPr>
                    <a:picLocks noChangeAspect="1"/>
                  </p:cNvPicPr>
                  <p:nvPr/>
                </p:nvPicPr>
                <p:blipFill>
                  <a:blip r:embed="rId7"/>
                  <a:stretch>
                    <a:fillRect/>
                  </a:stretch>
                </p:blipFill>
                <p:spPr>
                  <a:xfrm>
                    <a:off x="3438172" y="3683722"/>
                    <a:ext cx="1120854" cy="1087608"/>
                  </a:xfrm>
                  <a:prstGeom prst="rect">
                    <a:avLst/>
                  </a:prstGeom>
                </p:spPr>
              </p:pic>
              <p:pic>
                <p:nvPicPr>
                  <p:cNvPr id="429" name="Picture 428">
                    <a:extLst>
                      <a:ext uri="{FF2B5EF4-FFF2-40B4-BE49-F238E27FC236}">
                        <a16:creationId xmlns:a16="http://schemas.microsoft.com/office/drawing/2014/main" id="{93DE5C58-D3D2-EF45-B003-47F771DDE2BC}"/>
                      </a:ext>
                    </a:extLst>
                  </p:cNvPr>
                  <p:cNvPicPr>
                    <a:picLocks noChangeAspect="1"/>
                  </p:cNvPicPr>
                  <p:nvPr/>
                </p:nvPicPr>
                <p:blipFill>
                  <a:blip r:embed="rId8"/>
                  <a:stretch>
                    <a:fillRect/>
                  </a:stretch>
                </p:blipFill>
                <p:spPr>
                  <a:xfrm>
                    <a:off x="7994427" y="4565877"/>
                    <a:ext cx="533400" cy="863600"/>
                  </a:xfrm>
                  <a:prstGeom prst="rect">
                    <a:avLst/>
                  </a:prstGeom>
                </p:spPr>
              </p:pic>
              <p:pic>
                <p:nvPicPr>
                  <p:cNvPr id="430" name="Picture 429">
                    <a:extLst>
                      <a:ext uri="{FF2B5EF4-FFF2-40B4-BE49-F238E27FC236}">
                        <a16:creationId xmlns:a16="http://schemas.microsoft.com/office/drawing/2014/main" id="{E6ABB9FB-0244-F249-AF14-3039E12CB1C6}"/>
                      </a:ext>
                    </a:extLst>
                  </p:cNvPr>
                  <p:cNvPicPr>
                    <a:picLocks noChangeAspect="1"/>
                  </p:cNvPicPr>
                  <p:nvPr/>
                </p:nvPicPr>
                <p:blipFill>
                  <a:blip r:embed="rId14"/>
                  <a:stretch>
                    <a:fillRect/>
                  </a:stretch>
                </p:blipFill>
                <p:spPr>
                  <a:xfrm>
                    <a:off x="8230288" y="2273126"/>
                    <a:ext cx="627232" cy="559424"/>
                  </a:xfrm>
                  <a:prstGeom prst="rect">
                    <a:avLst/>
                  </a:prstGeom>
                </p:spPr>
              </p:pic>
              <p:pic>
                <p:nvPicPr>
                  <p:cNvPr id="431" name="Picture 430">
                    <a:extLst>
                      <a:ext uri="{FF2B5EF4-FFF2-40B4-BE49-F238E27FC236}">
                        <a16:creationId xmlns:a16="http://schemas.microsoft.com/office/drawing/2014/main" id="{1B51CB5B-ED7F-1D45-9136-2A50E8D06F2C}"/>
                      </a:ext>
                    </a:extLst>
                  </p:cNvPr>
                  <p:cNvPicPr>
                    <a:picLocks noChangeAspect="1"/>
                  </p:cNvPicPr>
                  <p:nvPr/>
                </p:nvPicPr>
                <p:blipFill>
                  <a:blip r:embed="rId9"/>
                  <a:stretch>
                    <a:fillRect/>
                  </a:stretch>
                </p:blipFill>
                <p:spPr>
                  <a:xfrm>
                    <a:off x="3801356" y="5180428"/>
                    <a:ext cx="913018" cy="664014"/>
                  </a:xfrm>
                  <a:prstGeom prst="rect">
                    <a:avLst/>
                  </a:prstGeom>
                </p:spPr>
              </p:pic>
              <p:pic>
                <p:nvPicPr>
                  <p:cNvPr id="432" name="Picture 431">
                    <a:extLst>
                      <a:ext uri="{FF2B5EF4-FFF2-40B4-BE49-F238E27FC236}">
                        <a16:creationId xmlns:a16="http://schemas.microsoft.com/office/drawing/2014/main" id="{099DD998-E3A7-BE49-8244-DFAE0C671459}"/>
                      </a:ext>
                    </a:extLst>
                  </p:cNvPr>
                  <p:cNvPicPr>
                    <a:picLocks noChangeAspect="1"/>
                  </p:cNvPicPr>
                  <p:nvPr/>
                </p:nvPicPr>
                <p:blipFill>
                  <a:blip r:embed="rId15"/>
                  <a:stretch>
                    <a:fillRect/>
                  </a:stretch>
                </p:blipFill>
                <p:spPr>
                  <a:xfrm>
                    <a:off x="4208864" y="6004942"/>
                    <a:ext cx="1734170" cy="422680"/>
                  </a:xfrm>
                  <a:prstGeom prst="rect">
                    <a:avLst/>
                  </a:prstGeom>
                </p:spPr>
              </p:pic>
              <p:pic>
                <p:nvPicPr>
                  <p:cNvPr id="433" name="Picture 432">
                    <a:extLst>
                      <a:ext uri="{FF2B5EF4-FFF2-40B4-BE49-F238E27FC236}">
                        <a16:creationId xmlns:a16="http://schemas.microsoft.com/office/drawing/2014/main" id="{3DC60168-743B-F14F-A38C-74F32A2463D7}"/>
                      </a:ext>
                    </a:extLst>
                  </p:cNvPr>
                  <p:cNvPicPr>
                    <a:picLocks noChangeAspect="1"/>
                  </p:cNvPicPr>
                  <p:nvPr/>
                </p:nvPicPr>
                <p:blipFill>
                  <a:blip r:embed="rId16"/>
                  <a:stretch>
                    <a:fillRect/>
                  </a:stretch>
                </p:blipFill>
                <p:spPr>
                  <a:xfrm>
                    <a:off x="5940270" y="3619578"/>
                    <a:ext cx="651808" cy="741430"/>
                  </a:xfrm>
                  <a:prstGeom prst="rect">
                    <a:avLst/>
                  </a:prstGeom>
                </p:spPr>
              </p:pic>
              <p:pic>
                <p:nvPicPr>
                  <p:cNvPr id="434" name="Picture 433">
                    <a:extLst>
                      <a:ext uri="{FF2B5EF4-FFF2-40B4-BE49-F238E27FC236}">
                        <a16:creationId xmlns:a16="http://schemas.microsoft.com/office/drawing/2014/main" id="{7B3EA28D-4C59-DE42-98C1-3FC46A4EDDA6}"/>
                      </a:ext>
                    </a:extLst>
                  </p:cNvPr>
                  <p:cNvPicPr>
                    <a:picLocks noChangeAspect="1"/>
                  </p:cNvPicPr>
                  <p:nvPr/>
                </p:nvPicPr>
                <p:blipFill>
                  <a:blip r:embed="rId17"/>
                  <a:stretch>
                    <a:fillRect/>
                  </a:stretch>
                </p:blipFill>
                <p:spPr>
                  <a:xfrm>
                    <a:off x="5512764" y="5219446"/>
                    <a:ext cx="1028862" cy="987152"/>
                  </a:xfrm>
                  <a:prstGeom prst="rect">
                    <a:avLst/>
                  </a:prstGeom>
                </p:spPr>
              </p:pic>
              <p:pic>
                <p:nvPicPr>
                  <p:cNvPr id="435" name="Picture 434">
                    <a:extLst>
                      <a:ext uri="{FF2B5EF4-FFF2-40B4-BE49-F238E27FC236}">
                        <a16:creationId xmlns:a16="http://schemas.microsoft.com/office/drawing/2014/main" id="{BC7E01B1-0233-8344-BD98-F90206FDDABE}"/>
                      </a:ext>
                    </a:extLst>
                  </p:cNvPr>
                  <p:cNvPicPr>
                    <a:picLocks noChangeAspect="1"/>
                  </p:cNvPicPr>
                  <p:nvPr/>
                </p:nvPicPr>
                <p:blipFill>
                  <a:blip r:embed="rId17"/>
                  <a:stretch>
                    <a:fillRect/>
                  </a:stretch>
                </p:blipFill>
                <p:spPr>
                  <a:xfrm rot="3848817">
                    <a:off x="6566294" y="3274788"/>
                    <a:ext cx="948940" cy="910470"/>
                  </a:xfrm>
                  <a:prstGeom prst="rect">
                    <a:avLst/>
                  </a:prstGeom>
                </p:spPr>
              </p:pic>
              <p:pic>
                <p:nvPicPr>
                  <p:cNvPr id="436" name="Picture 435">
                    <a:extLst>
                      <a:ext uri="{FF2B5EF4-FFF2-40B4-BE49-F238E27FC236}">
                        <a16:creationId xmlns:a16="http://schemas.microsoft.com/office/drawing/2014/main" id="{20235C71-4238-E84B-B9FD-176923D2B5C3}"/>
                      </a:ext>
                    </a:extLst>
                  </p:cNvPr>
                  <p:cNvPicPr>
                    <a:picLocks noChangeAspect="1"/>
                  </p:cNvPicPr>
                  <p:nvPr/>
                </p:nvPicPr>
                <p:blipFill>
                  <a:blip r:embed="rId16"/>
                  <a:stretch>
                    <a:fillRect/>
                  </a:stretch>
                </p:blipFill>
                <p:spPr>
                  <a:xfrm>
                    <a:off x="5276296" y="1738348"/>
                    <a:ext cx="535912" cy="609600"/>
                  </a:xfrm>
                  <a:prstGeom prst="rect">
                    <a:avLst/>
                  </a:prstGeom>
                </p:spPr>
              </p:pic>
              <p:pic>
                <p:nvPicPr>
                  <p:cNvPr id="437" name="Picture 436">
                    <a:extLst>
                      <a:ext uri="{FF2B5EF4-FFF2-40B4-BE49-F238E27FC236}">
                        <a16:creationId xmlns:a16="http://schemas.microsoft.com/office/drawing/2014/main" id="{77BEB8C3-FC9B-1946-99B7-33C5D8CC20AF}"/>
                      </a:ext>
                    </a:extLst>
                  </p:cNvPr>
                  <p:cNvPicPr>
                    <a:picLocks noChangeAspect="1"/>
                  </p:cNvPicPr>
                  <p:nvPr/>
                </p:nvPicPr>
                <p:blipFill>
                  <a:blip r:embed="rId8"/>
                  <a:stretch>
                    <a:fillRect/>
                  </a:stretch>
                </p:blipFill>
                <p:spPr>
                  <a:xfrm rot="15990385">
                    <a:off x="3102268" y="4388908"/>
                    <a:ext cx="533400" cy="863600"/>
                  </a:xfrm>
                  <a:prstGeom prst="rect">
                    <a:avLst/>
                  </a:prstGeom>
                </p:spPr>
              </p:pic>
              <p:pic>
                <p:nvPicPr>
                  <p:cNvPr id="438" name="Picture 437">
                    <a:extLst>
                      <a:ext uri="{FF2B5EF4-FFF2-40B4-BE49-F238E27FC236}">
                        <a16:creationId xmlns:a16="http://schemas.microsoft.com/office/drawing/2014/main" id="{247EB706-F22A-7A4D-88EE-3796BDACECB9}"/>
                      </a:ext>
                    </a:extLst>
                  </p:cNvPr>
                  <p:cNvPicPr>
                    <a:picLocks noChangeAspect="1"/>
                  </p:cNvPicPr>
                  <p:nvPr/>
                </p:nvPicPr>
                <p:blipFill>
                  <a:blip r:embed="rId15"/>
                  <a:stretch>
                    <a:fillRect/>
                  </a:stretch>
                </p:blipFill>
                <p:spPr>
                  <a:xfrm rot="19508029">
                    <a:off x="5913368" y="359912"/>
                    <a:ext cx="1623938" cy="395812"/>
                  </a:xfrm>
                  <a:prstGeom prst="rect">
                    <a:avLst/>
                  </a:prstGeom>
                </p:spPr>
              </p:pic>
              <p:pic>
                <p:nvPicPr>
                  <p:cNvPr id="439" name="Picture 438">
                    <a:extLst>
                      <a:ext uri="{FF2B5EF4-FFF2-40B4-BE49-F238E27FC236}">
                        <a16:creationId xmlns:a16="http://schemas.microsoft.com/office/drawing/2014/main" id="{EC816DFC-0AF1-F840-B204-64FEEDE13E4A}"/>
                      </a:ext>
                    </a:extLst>
                  </p:cNvPr>
                  <p:cNvPicPr>
                    <a:picLocks noChangeAspect="1"/>
                  </p:cNvPicPr>
                  <p:nvPr/>
                </p:nvPicPr>
                <p:blipFill>
                  <a:blip r:embed="rId18"/>
                  <a:stretch>
                    <a:fillRect/>
                  </a:stretch>
                </p:blipFill>
                <p:spPr>
                  <a:xfrm>
                    <a:off x="8542065" y="4184819"/>
                    <a:ext cx="647936" cy="647936"/>
                  </a:xfrm>
                  <a:prstGeom prst="rect">
                    <a:avLst/>
                  </a:prstGeom>
                </p:spPr>
              </p:pic>
              <p:pic>
                <p:nvPicPr>
                  <p:cNvPr id="440" name="Picture 439">
                    <a:extLst>
                      <a:ext uri="{FF2B5EF4-FFF2-40B4-BE49-F238E27FC236}">
                        <a16:creationId xmlns:a16="http://schemas.microsoft.com/office/drawing/2014/main" id="{FAEACB90-D2C1-3445-8D09-AA0B6D19BBE2}"/>
                      </a:ext>
                    </a:extLst>
                  </p:cNvPr>
                  <p:cNvPicPr>
                    <a:picLocks noChangeAspect="1"/>
                  </p:cNvPicPr>
                  <p:nvPr/>
                </p:nvPicPr>
                <p:blipFill>
                  <a:blip r:embed="rId7"/>
                  <a:stretch>
                    <a:fillRect/>
                  </a:stretch>
                </p:blipFill>
                <p:spPr>
                  <a:xfrm rot="5897959">
                    <a:off x="7797688" y="3210554"/>
                    <a:ext cx="1007193" cy="977319"/>
                  </a:xfrm>
                  <a:prstGeom prst="rect">
                    <a:avLst/>
                  </a:prstGeom>
                </p:spPr>
              </p:pic>
              <p:pic>
                <p:nvPicPr>
                  <p:cNvPr id="441" name="Picture 440">
                    <a:extLst>
                      <a:ext uri="{FF2B5EF4-FFF2-40B4-BE49-F238E27FC236}">
                        <a16:creationId xmlns:a16="http://schemas.microsoft.com/office/drawing/2014/main" id="{015E00D4-E2D0-704E-BFD7-88A15773B55C}"/>
                      </a:ext>
                    </a:extLst>
                  </p:cNvPr>
                  <p:cNvPicPr>
                    <a:picLocks noChangeAspect="1"/>
                  </p:cNvPicPr>
                  <p:nvPr/>
                </p:nvPicPr>
                <p:blipFill>
                  <a:blip r:embed="rId9"/>
                  <a:stretch>
                    <a:fillRect/>
                  </a:stretch>
                </p:blipFill>
                <p:spPr>
                  <a:xfrm>
                    <a:off x="4109066" y="1004350"/>
                    <a:ext cx="858030" cy="624022"/>
                  </a:xfrm>
                  <a:prstGeom prst="rect">
                    <a:avLst/>
                  </a:prstGeom>
                </p:spPr>
              </p:pic>
              <p:pic>
                <p:nvPicPr>
                  <p:cNvPr id="442" name="Picture 441">
                    <a:extLst>
                      <a:ext uri="{FF2B5EF4-FFF2-40B4-BE49-F238E27FC236}">
                        <a16:creationId xmlns:a16="http://schemas.microsoft.com/office/drawing/2014/main" id="{1209852F-AA2E-7749-AEC8-2BDED41639D7}"/>
                      </a:ext>
                    </a:extLst>
                  </p:cNvPr>
                  <p:cNvPicPr>
                    <a:picLocks noChangeAspect="1"/>
                  </p:cNvPicPr>
                  <p:nvPr/>
                </p:nvPicPr>
                <p:blipFill>
                  <a:blip r:embed="rId8"/>
                  <a:stretch>
                    <a:fillRect/>
                  </a:stretch>
                </p:blipFill>
                <p:spPr>
                  <a:xfrm rot="4762566">
                    <a:off x="5820924" y="-309608"/>
                    <a:ext cx="450126" cy="728774"/>
                  </a:xfrm>
                  <a:prstGeom prst="rect">
                    <a:avLst/>
                  </a:prstGeom>
                </p:spPr>
              </p:pic>
              <p:pic>
                <p:nvPicPr>
                  <p:cNvPr id="443" name="Picture 442">
                    <a:extLst>
                      <a:ext uri="{FF2B5EF4-FFF2-40B4-BE49-F238E27FC236}">
                        <a16:creationId xmlns:a16="http://schemas.microsoft.com/office/drawing/2014/main" id="{B3C726DF-5E08-A944-A7BE-F74334E3AE44}"/>
                      </a:ext>
                    </a:extLst>
                  </p:cNvPr>
                  <p:cNvPicPr>
                    <a:picLocks noChangeAspect="1"/>
                  </p:cNvPicPr>
                  <p:nvPr/>
                </p:nvPicPr>
                <p:blipFill>
                  <a:blip r:embed="rId14"/>
                  <a:stretch>
                    <a:fillRect/>
                  </a:stretch>
                </p:blipFill>
                <p:spPr>
                  <a:xfrm rot="18670385">
                    <a:off x="5181426" y="2858438"/>
                    <a:ext cx="717168" cy="639636"/>
                  </a:xfrm>
                  <a:prstGeom prst="rect">
                    <a:avLst/>
                  </a:prstGeom>
                </p:spPr>
              </p:pic>
              <p:pic>
                <p:nvPicPr>
                  <p:cNvPr id="444" name="Picture 443">
                    <a:extLst>
                      <a:ext uri="{FF2B5EF4-FFF2-40B4-BE49-F238E27FC236}">
                        <a16:creationId xmlns:a16="http://schemas.microsoft.com/office/drawing/2014/main" id="{4C90B649-652E-9941-9E96-60DD60EF759F}"/>
                      </a:ext>
                    </a:extLst>
                  </p:cNvPr>
                  <p:cNvPicPr>
                    <a:picLocks noChangeAspect="1"/>
                  </p:cNvPicPr>
                  <p:nvPr/>
                </p:nvPicPr>
                <p:blipFill>
                  <a:blip r:embed="rId6"/>
                  <a:stretch>
                    <a:fillRect/>
                  </a:stretch>
                </p:blipFill>
                <p:spPr>
                  <a:xfrm rot="7991094">
                    <a:off x="5964228" y="4604318"/>
                    <a:ext cx="1076803" cy="697768"/>
                  </a:xfrm>
                  <a:prstGeom prst="rect">
                    <a:avLst/>
                  </a:prstGeom>
                </p:spPr>
              </p:pic>
              <p:pic>
                <p:nvPicPr>
                  <p:cNvPr id="445" name="Picture 444">
                    <a:extLst>
                      <a:ext uri="{FF2B5EF4-FFF2-40B4-BE49-F238E27FC236}">
                        <a16:creationId xmlns:a16="http://schemas.microsoft.com/office/drawing/2014/main" id="{FBBE9139-18A5-8F46-BE16-A61CF8F1AA67}"/>
                      </a:ext>
                    </a:extLst>
                  </p:cNvPr>
                  <p:cNvPicPr>
                    <a:picLocks noChangeAspect="1"/>
                  </p:cNvPicPr>
                  <p:nvPr/>
                </p:nvPicPr>
                <p:blipFill>
                  <a:blip r:embed="rId4"/>
                  <a:stretch>
                    <a:fillRect/>
                  </a:stretch>
                </p:blipFill>
                <p:spPr>
                  <a:xfrm flipH="1">
                    <a:off x="4946815" y="4868026"/>
                    <a:ext cx="436481" cy="807019"/>
                  </a:xfrm>
                  <a:prstGeom prst="rect">
                    <a:avLst/>
                  </a:prstGeom>
                </p:spPr>
              </p:pic>
              <p:pic>
                <p:nvPicPr>
                  <p:cNvPr id="446" name="Picture 445">
                    <a:extLst>
                      <a:ext uri="{FF2B5EF4-FFF2-40B4-BE49-F238E27FC236}">
                        <a16:creationId xmlns:a16="http://schemas.microsoft.com/office/drawing/2014/main" id="{AFF1A443-C524-DC4D-A577-C652DB4B922C}"/>
                      </a:ext>
                    </a:extLst>
                  </p:cNvPr>
                  <p:cNvPicPr>
                    <a:picLocks noChangeAspect="1"/>
                  </p:cNvPicPr>
                  <p:nvPr/>
                </p:nvPicPr>
                <p:blipFill>
                  <a:blip r:embed="rId4"/>
                  <a:stretch>
                    <a:fillRect/>
                  </a:stretch>
                </p:blipFill>
                <p:spPr>
                  <a:xfrm rot="2811777" flipH="1">
                    <a:off x="4565820" y="2245682"/>
                    <a:ext cx="436482" cy="807020"/>
                  </a:xfrm>
                  <a:prstGeom prst="rect">
                    <a:avLst/>
                  </a:prstGeom>
                </p:spPr>
              </p:pic>
              <p:pic>
                <p:nvPicPr>
                  <p:cNvPr id="447" name="Picture 446">
                    <a:extLst>
                      <a:ext uri="{FF2B5EF4-FFF2-40B4-BE49-F238E27FC236}">
                        <a16:creationId xmlns:a16="http://schemas.microsoft.com/office/drawing/2014/main" id="{98E53FEA-D938-3049-9C26-D764E5335593}"/>
                      </a:ext>
                    </a:extLst>
                  </p:cNvPr>
                  <p:cNvPicPr>
                    <a:picLocks noChangeAspect="1"/>
                  </p:cNvPicPr>
                  <p:nvPr/>
                </p:nvPicPr>
                <p:blipFill>
                  <a:blip r:embed="rId13"/>
                  <a:stretch>
                    <a:fillRect/>
                  </a:stretch>
                </p:blipFill>
                <p:spPr>
                  <a:xfrm rot="16646433">
                    <a:off x="7761436" y="2811694"/>
                    <a:ext cx="424392" cy="328562"/>
                  </a:xfrm>
                  <a:prstGeom prst="rect">
                    <a:avLst/>
                  </a:prstGeom>
                </p:spPr>
              </p:pic>
              <p:pic>
                <p:nvPicPr>
                  <p:cNvPr id="448" name="Picture 447">
                    <a:extLst>
                      <a:ext uri="{FF2B5EF4-FFF2-40B4-BE49-F238E27FC236}">
                        <a16:creationId xmlns:a16="http://schemas.microsoft.com/office/drawing/2014/main" id="{7B7A9B03-1A2B-A845-912A-F1F409AF65AB}"/>
                      </a:ext>
                    </a:extLst>
                  </p:cNvPr>
                  <p:cNvPicPr>
                    <a:picLocks noChangeAspect="1"/>
                  </p:cNvPicPr>
                  <p:nvPr/>
                </p:nvPicPr>
                <p:blipFill>
                  <a:blip r:embed="rId13"/>
                  <a:stretch>
                    <a:fillRect/>
                  </a:stretch>
                </p:blipFill>
                <p:spPr>
                  <a:xfrm rot="1502354">
                    <a:off x="3583794" y="660028"/>
                    <a:ext cx="564206" cy="436804"/>
                  </a:xfrm>
                  <a:prstGeom prst="rect">
                    <a:avLst/>
                  </a:prstGeom>
                </p:spPr>
              </p:pic>
            </p:grpSp>
            <p:grpSp>
              <p:nvGrpSpPr>
                <p:cNvPr id="333" name="Group 332">
                  <a:extLst>
                    <a:ext uri="{FF2B5EF4-FFF2-40B4-BE49-F238E27FC236}">
                      <a16:creationId xmlns:a16="http://schemas.microsoft.com/office/drawing/2014/main" id="{E51C3902-4B7E-294F-9729-2A5E4659D907}"/>
                    </a:ext>
                  </a:extLst>
                </p:cNvPr>
                <p:cNvGrpSpPr/>
                <p:nvPr/>
              </p:nvGrpSpPr>
              <p:grpSpPr>
                <a:xfrm rot="20688731">
                  <a:off x="2268523" y="2535883"/>
                  <a:ext cx="610817" cy="1316100"/>
                  <a:chOff x="3169589" y="1161175"/>
                  <a:chExt cx="610817" cy="1316100"/>
                </a:xfrm>
              </p:grpSpPr>
              <p:grpSp>
                <p:nvGrpSpPr>
                  <p:cNvPr id="406" name="Group 405">
                    <a:extLst>
                      <a:ext uri="{FF2B5EF4-FFF2-40B4-BE49-F238E27FC236}">
                        <a16:creationId xmlns:a16="http://schemas.microsoft.com/office/drawing/2014/main" id="{E6857DC6-C4AF-7140-8A68-AC5615792604}"/>
                      </a:ext>
                    </a:extLst>
                  </p:cNvPr>
                  <p:cNvGrpSpPr>
                    <a:grpSpLocks noChangeAspect="1"/>
                  </p:cNvGrpSpPr>
                  <p:nvPr/>
                </p:nvGrpSpPr>
                <p:grpSpPr>
                  <a:xfrm rot="3721598">
                    <a:off x="2989377" y="1657690"/>
                    <a:ext cx="918603" cy="130129"/>
                    <a:chOff x="2662177" y="639278"/>
                    <a:chExt cx="2495425" cy="353501"/>
                  </a:xfrm>
                  <a:solidFill>
                    <a:schemeClr val="bg2"/>
                  </a:solidFill>
                </p:grpSpPr>
                <p:sp>
                  <p:nvSpPr>
                    <p:cNvPr id="413" name="Oval 412">
                      <a:extLst>
                        <a:ext uri="{FF2B5EF4-FFF2-40B4-BE49-F238E27FC236}">
                          <a16:creationId xmlns:a16="http://schemas.microsoft.com/office/drawing/2014/main" id="{77C7CB46-4833-1043-9788-AFCA3B8DB116}"/>
                        </a:ext>
                      </a:extLst>
                    </p:cNvPr>
                    <p:cNvSpPr>
                      <a:spLocks noChangeAspect="1"/>
                    </p:cNvSpPr>
                    <p:nvPr/>
                  </p:nvSpPr>
                  <p:spPr>
                    <a:xfrm>
                      <a:off x="2662177" y="74077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40BC6264-4AB8-124B-B209-5B972865C723}"/>
                        </a:ext>
                      </a:extLst>
                    </p:cNvPr>
                    <p:cNvSpPr>
                      <a:spLocks noChangeAspect="1"/>
                    </p:cNvSpPr>
                    <p:nvPr/>
                  </p:nvSpPr>
                  <p:spPr>
                    <a:xfrm>
                      <a:off x="2898532"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5F6B31F4-739D-8F49-A88F-1DAEF3E1E28F}"/>
                        </a:ext>
                      </a:extLst>
                    </p:cNvPr>
                    <p:cNvSpPr>
                      <a:spLocks noChangeAspect="1"/>
                    </p:cNvSpPr>
                    <p:nvPr/>
                  </p:nvSpPr>
                  <p:spPr>
                    <a:xfrm>
                      <a:off x="3149316" y="639278"/>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59AA1669-3C8E-FB41-A659-6946A70CFE8D}"/>
                        </a:ext>
                      </a:extLst>
                    </p:cNvPr>
                    <p:cNvSpPr>
                      <a:spLocks noChangeAspect="1"/>
                    </p:cNvSpPr>
                    <p:nvPr/>
                  </p:nvSpPr>
                  <p:spPr>
                    <a:xfrm>
                      <a:off x="3384049"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0ED689ED-F868-B843-9924-6E46A97164DF}"/>
                        </a:ext>
                      </a:extLst>
                    </p:cNvPr>
                    <p:cNvSpPr>
                      <a:spLocks noChangeAspect="1"/>
                    </p:cNvSpPr>
                    <p:nvPr/>
                  </p:nvSpPr>
                  <p:spPr>
                    <a:xfrm>
                      <a:off x="3636455"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29200F92-473B-2740-8C38-AE6D0BE00DF5}"/>
                        </a:ext>
                      </a:extLst>
                    </p:cNvPr>
                    <p:cNvSpPr>
                      <a:spLocks noChangeAspect="1"/>
                    </p:cNvSpPr>
                    <p:nvPr/>
                  </p:nvSpPr>
                  <p:spPr>
                    <a:xfrm>
                      <a:off x="3891098"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1A053FBA-C9C2-8840-9F11-0B2EA0479E15}"/>
                        </a:ext>
                      </a:extLst>
                    </p:cNvPr>
                    <p:cNvSpPr>
                      <a:spLocks noChangeAspect="1"/>
                    </p:cNvSpPr>
                    <p:nvPr/>
                  </p:nvSpPr>
                  <p:spPr>
                    <a:xfrm>
                      <a:off x="4143504" y="687666"/>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88E229BE-F360-744D-A680-E682AD5EA178}"/>
                        </a:ext>
                      </a:extLst>
                    </p:cNvPr>
                    <p:cNvSpPr>
                      <a:spLocks noChangeAspect="1"/>
                    </p:cNvSpPr>
                    <p:nvPr/>
                  </p:nvSpPr>
                  <p:spPr>
                    <a:xfrm>
                      <a:off x="4398147" y="71483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6CEB8785-2769-E240-BA70-182EE07D4082}"/>
                        </a:ext>
                      </a:extLst>
                    </p:cNvPr>
                    <p:cNvSpPr>
                      <a:spLocks noChangeAspect="1"/>
                    </p:cNvSpPr>
                    <p:nvPr/>
                  </p:nvSpPr>
                  <p:spPr>
                    <a:xfrm>
                      <a:off x="4650553" y="67460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A9B7C803-CEC9-7847-8E8B-AA78E6860521}"/>
                        </a:ext>
                      </a:extLst>
                    </p:cNvPr>
                    <p:cNvSpPr>
                      <a:spLocks noChangeAspect="1"/>
                    </p:cNvSpPr>
                    <p:nvPr/>
                  </p:nvSpPr>
                  <p:spPr>
                    <a:xfrm>
                      <a:off x="4902959" y="72920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7" name="Oval 406">
                    <a:extLst>
                      <a:ext uri="{FF2B5EF4-FFF2-40B4-BE49-F238E27FC236}">
                        <a16:creationId xmlns:a16="http://schemas.microsoft.com/office/drawing/2014/main" id="{9DE24A22-5B5A-DE4E-BF5E-1F9D199AFF5A}"/>
                      </a:ext>
                    </a:extLst>
                  </p:cNvPr>
                  <p:cNvSpPr>
                    <a:spLocks noChangeAspect="1"/>
                  </p:cNvSpPr>
                  <p:nvPr/>
                </p:nvSpPr>
                <p:spPr>
                  <a:xfrm rot="3721598">
                    <a:off x="3625745" y="213154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84D2E690-8E38-0840-95D6-AB5F78D75174}"/>
                      </a:ext>
                    </a:extLst>
                  </p:cNvPr>
                  <p:cNvSpPr>
                    <a:spLocks noChangeAspect="1"/>
                  </p:cNvSpPr>
                  <p:nvPr/>
                </p:nvSpPr>
                <p:spPr>
                  <a:xfrm rot="3721598">
                    <a:off x="3614371" y="221570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CC173D3D-47DE-8A46-ADFF-DEBDCB27684C}"/>
                      </a:ext>
                    </a:extLst>
                  </p:cNvPr>
                  <p:cNvSpPr>
                    <a:spLocks noChangeAspect="1"/>
                  </p:cNvSpPr>
                  <p:nvPr/>
                </p:nvSpPr>
                <p:spPr>
                  <a:xfrm rot="3721598">
                    <a:off x="3657587" y="229986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B592B6CF-3906-7C44-ABD5-29B01017CEFB}"/>
                      </a:ext>
                    </a:extLst>
                  </p:cNvPr>
                  <p:cNvSpPr>
                    <a:spLocks noChangeAspect="1"/>
                  </p:cNvSpPr>
                  <p:nvPr/>
                </p:nvSpPr>
                <p:spPr>
                  <a:xfrm rot="3721598">
                    <a:off x="3687155" y="238402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0B03DE35-AA83-974C-9F4F-7813601AA907}"/>
                      </a:ext>
                    </a:extLst>
                  </p:cNvPr>
                  <p:cNvSpPr>
                    <a:spLocks noChangeAspect="1"/>
                  </p:cNvSpPr>
                  <p:nvPr/>
                </p:nvSpPr>
                <p:spPr>
                  <a:xfrm rot="3721598">
                    <a:off x="3180479" y="1227626"/>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AB3334F6-C32E-8B4E-99D1-1DF7239D29F1}"/>
                      </a:ext>
                    </a:extLst>
                  </p:cNvPr>
                  <p:cNvSpPr>
                    <a:spLocks noChangeAspect="1"/>
                  </p:cNvSpPr>
                  <p:nvPr/>
                </p:nvSpPr>
                <p:spPr>
                  <a:xfrm rot="3721598">
                    <a:off x="3169103" y="1161661"/>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a:extLst>
                    <a:ext uri="{FF2B5EF4-FFF2-40B4-BE49-F238E27FC236}">
                      <a16:creationId xmlns:a16="http://schemas.microsoft.com/office/drawing/2014/main" id="{09688A90-578F-9743-B5CF-3C47BBAD2771}"/>
                    </a:ext>
                  </a:extLst>
                </p:cNvPr>
                <p:cNvGrpSpPr/>
                <p:nvPr/>
              </p:nvGrpSpPr>
              <p:grpSpPr>
                <a:xfrm rot="11624237">
                  <a:off x="426037" y="2964427"/>
                  <a:ext cx="610817" cy="1316100"/>
                  <a:chOff x="3169589" y="1161175"/>
                  <a:chExt cx="610817" cy="1316100"/>
                </a:xfrm>
              </p:grpSpPr>
              <p:grpSp>
                <p:nvGrpSpPr>
                  <p:cNvPr id="389" name="Group 388">
                    <a:extLst>
                      <a:ext uri="{FF2B5EF4-FFF2-40B4-BE49-F238E27FC236}">
                        <a16:creationId xmlns:a16="http://schemas.microsoft.com/office/drawing/2014/main" id="{651E6325-82B3-9A43-950D-7265FC467F42}"/>
                      </a:ext>
                    </a:extLst>
                  </p:cNvPr>
                  <p:cNvGrpSpPr>
                    <a:grpSpLocks noChangeAspect="1"/>
                  </p:cNvGrpSpPr>
                  <p:nvPr/>
                </p:nvGrpSpPr>
                <p:grpSpPr>
                  <a:xfrm rot="3721598">
                    <a:off x="2989377" y="1657690"/>
                    <a:ext cx="918603" cy="130129"/>
                    <a:chOff x="2662177" y="639278"/>
                    <a:chExt cx="2495425" cy="353501"/>
                  </a:xfrm>
                  <a:solidFill>
                    <a:schemeClr val="bg2"/>
                  </a:solidFill>
                </p:grpSpPr>
                <p:sp>
                  <p:nvSpPr>
                    <p:cNvPr id="396" name="Oval 395">
                      <a:extLst>
                        <a:ext uri="{FF2B5EF4-FFF2-40B4-BE49-F238E27FC236}">
                          <a16:creationId xmlns:a16="http://schemas.microsoft.com/office/drawing/2014/main" id="{342D883B-5BB1-6D41-B731-C087FF9E755D}"/>
                        </a:ext>
                      </a:extLst>
                    </p:cNvPr>
                    <p:cNvSpPr>
                      <a:spLocks noChangeAspect="1"/>
                    </p:cNvSpPr>
                    <p:nvPr/>
                  </p:nvSpPr>
                  <p:spPr>
                    <a:xfrm>
                      <a:off x="2662177" y="74077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E1508580-4272-744E-B1FC-56C7CB89FB66}"/>
                        </a:ext>
                      </a:extLst>
                    </p:cNvPr>
                    <p:cNvSpPr>
                      <a:spLocks noChangeAspect="1"/>
                    </p:cNvSpPr>
                    <p:nvPr/>
                  </p:nvSpPr>
                  <p:spPr>
                    <a:xfrm>
                      <a:off x="2898532"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AF465DF5-312F-434A-B9B3-71985334295F}"/>
                        </a:ext>
                      </a:extLst>
                    </p:cNvPr>
                    <p:cNvSpPr>
                      <a:spLocks noChangeAspect="1"/>
                    </p:cNvSpPr>
                    <p:nvPr/>
                  </p:nvSpPr>
                  <p:spPr>
                    <a:xfrm>
                      <a:off x="3149316" y="639278"/>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E0165C8B-87F7-8341-9A18-1C1ED7A59C64}"/>
                        </a:ext>
                      </a:extLst>
                    </p:cNvPr>
                    <p:cNvSpPr>
                      <a:spLocks noChangeAspect="1"/>
                    </p:cNvSpPr>
                    <p:nvPr/>
                  </p:nvSpPr>
                  <p:spPr>
                    <a:xfrm>
                      <a:off x="3384049"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B2680F7D-5541-D84A-8623-7512E6872599}"/>
                        </a:ext>
                      </a:extLst>
                    </p:cNvPr>
                    <p:cNvSpPr>
                      <a:spLocks noChangeAspect="1"/>
                    </p:cNvSpPr>
                    <p:nvPr/>
                  </p:nvSpPr>
                  <p:spPr>
                    <a:xfrm>
                      <a:off x="3636455"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DBF06BC1-3CF7-9549-9B28-49186F4D937B}"/>
                        </a:ext>
                      </a:extLst>
                    </p:cNvPr>
                    <p:cNvSpPr>
                      <a:spLocks noChangeAspect="1"/>
                    </p:cNvSpPr>
                    <p:nvPr/>
                  </p:nvSpPr>
                  <p:spPr>
                    <a:xfrm>
                      <a:off x="3891098"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72EDABBF-DF39-C84E-A7EA-865A8CC8EE74}"/>
                        </a:ext>
                      </a:extLst>
                    </p:cNvPr>
                    <p:cNvSpPr>
                      <a:spLocks noChangeAspect="1"/>
                    </p:cNvSpPr>
                    <p:nvPr/>
                  </p:nvSpPr>
                  <p:spPr>
                    <a:xfrm>
                      <a:off x="4143504" y="687666"/>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CC701D25-2639-9A4F-94E0-2BD30FD6BD5C}"/>
                        </a:ext>
                      </a:extLst>
                    </p:cNvPr>
                    <p:cNvSpPr>
                      <a:spLocks noChangeAspect="1"/>
                    </p:cNvSpPr>
                    <p:nvPr/>
                  </p:nvSpPr>
                  <p:spPr>
                    <a:xfrm>
                      <a:off x="4398147" y="71483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5127D79E-5EB5-DB42-8800-8D5097C10573}"/>
                        </a:ext>
                      </a:extLst>
                    </p:cNvPr>
                    <p:cNvSpPr>
                      <a:spLocks noChangeAspect="1"/>
                    </p:cNvSpPr>
                    <p:nvPr/>
                  </p:nvSpPr>
                  <p:spPr>
                    <a:xfrm>
                      <a:off x="4650553" y="67460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E0890890-0949-8444-8109-2B2F5FC7472A}"/>
                        </a:ext>
                      </a:extLst>
                    </p:cNvPr>
                    <p:cNvSpPr>
                      <a:spLocks noChangeAspect="1"/>
                    </p:cNvSpPr>
                    <p:nvPr/>
                  </p:nvSpPr>
                  <p:spPr>
                    <a:xfrm>
                      <a:off x="4902959" y="72920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0" name="Oval 389">
                    <a:extLst>
                      <a:ext uri="{FF2B5EF4-FFF2-40B4-BE49-F238E27FC236}">
                        <a16:creationId xmlns:a16="http://schemas.microsoft.com/office/drawing/2014/main" id="{9603F6EF-98B1-7747-B72F-EFFA463C71E1}"/>
                      </a:ext>
                    </a:extLst>
                  </p:cNvPr>
                  <p:cNvSpPr>
                    <a:spLocks noChangeAspect="1"/>
                  </p:cNvSpPr>
                  <p:nvPr/>
                </p:nvSpPr>
                <p:spPr>
                  <a:xfrm rot="3721598">
                    <a:off x="3625745" y="213154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21BBD2EF-EA3A-574D-9570-7910B0F0E06D}"/>
                      </a:ext>
                    </a:extLst>
                  </p:cNvPr>
                  <p:cNvSpPr>
                    <a:spLocks noChangeAspect="1"/>
                  </p:cNvSpPr>
                  <p:nvPr/>
                </p:nvSpPr>
                <p:spPr>
                  <a:xfrm rot="3721598">
                    <a:off x="3614371" y="221570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09953DA8-1C7C-DB41-9332-E0A9C7202E6B}"/>
                      </a:ext>
                    </a:extLst>
                  </p:cNvPr>
                  <p:cNvSpPr>
                    <a:spLocks noChangeAspect="1"/>
                  </p:cNvSpPr>
                  <p:nvPr/>
                </p:nvSpPr>
                <p:spPr>
                  <a:xfrm rot="3721598">
                    <a:off x="3657587" y="229986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0A8BA0A6-B4D5-C344-8E1B-84CD4ECFAC0E}"/>
                      </a:ext>
                    </a:extLst>
                  </p:cNvPr>
                  <p:cNvSpPr>
                    <a:spLocks noChangeAspect="1"/>
                  </p:cNvSpPr>
                  <p:nvPr/>
                </p:nvSpPr>
                <p:spPr>
                  <a:xfrm rot="3721598">
                    <a:off x="3687155" y="238402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D78E97FB-13E6-BD46-9311-4E06ACAF5081}"/>
                      </a:ext>
                    </a:extLst>
                  </p:cNvPr>
                  <p:cNvSpPr>
                    <a:spLocks noChangeAspect="1"/>
                  </p:cNvSpPr>
                  <p:nvPr/>
                </p:nvSpPr>
                <p:spPr>
                  <a:xfrm rot="3721598">
                    <a:off x="3180479" y="1227626"/>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8330259E-4225-6148-87AE-A71A4F0889DE}"/>
                      </a:ext>
                    </a:extLst>
                  </p:cNvPr>
                  <p:cNvSpPr>
                    <a:spLocks noChangeAspect="1"/>
                  </p:cNvSpPr>
                  <p:nvPr/>
                </p:nvSpPr>
                <p:spPr>
                  <a:xfrm rot="3721598">
                    <a:off x="3169103" y="1161661"/>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BAB4CDC8-56D6-054A-83D5-A42B1D99EB70}"/>
                    </a:ext>
                  </a:extLst>
                </p:cNvPr>
                <p:cNvGrpSpPr/>
                <p:nvPr/>
              </p:nvGrpSpPr>
              <p:grpSpPr>
                <a:xfrm rot="16200000">
                  <a:off x="2394870" y="4477178"/>
                  <a:ext cx="610817" cy="1316100"/>
                  <a:chOff x="3169589" y="1161175"/>
                  <a:chExt cx="610817" cy="1316100"/>
                </a:xfrm>
              </p:grpSpPr>
              <p:grpSp>
                <p:nvGrpSpPr>
                  <p:cNvPr id="372" name="Group 371">
                    <a:extLst>
                      <a:ext uri="{FF2B5EF4-FFF2-40B4-BE49-F238E27FC236}">
                        <a16:creationId xmlns:a16="http://schemas.microsoft.com/office/drawing/2014/main" id="{986A1D97-A809-2C40-8AE0-0254BC41ADC6}"/>
                      </a:ext>
                    </a:extLst>
                  </p:cNvPr>
                  <p:cNvGrpSpPr>
                    <a:grpSpLocks noChangeAspect="1"/>
                  </p:cNvGrpSpPr>
                  <p:nvPr/>
                </p:nvGrpSpPr>
                <p:grpSpPr>
                  <a:xfrm rot="3721598">
                    <a:off x="2989377" y="1657690"/>
                    <a:ext cx="918603" cy="130129"/>
                    <a:chOff x="2662177" y="639278"/>
                    <a:chExt cx="2495425" cy="353501"/>
                  </a:xfrm>
                  <a:solidFill>
                    <a:schemeClr val="bg2"/>
                  </a:solidFill>
                </p:grpSpPr>
                <p:sp>
                  <p:nvSpPr>
                    <p:cNvPr id="379" name="Oval 378">
                      <a:extLst>
                        <a:ext uri="{FF2B5EF4-FFF2-40B4-BE49-F238E27FC236}">
                          <a16:creationId xmlns:a16="http://schemas.microsoft.com/office/drawing/2014/main" id="{F6607E9D-C2A5-FF48-AE7A-3B9E5ADD7561}"/>
                        </a:ext>
                      </a:extLst>
                    </p:cNvPr>
                    <p:cNvSpPr>
                      <a:spLocks noChangeAspect="1"/>
                    </p:cNvSpPr>
                    <p:nvPr/>
                  </p:nvSpPr>
                  <p:spPr>
                    <a:xfrm>
                      <a:off x="2662177" y="74077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3CBBC779-28A8-4D46-8F16-B3BF3649C4E1}"/>
                        </a:ext>
                      </a:extLst>
                    </p:cNvPr>
                    <p:cNvSpPr>
                      <a:spLocks noChangeAspect="1"/>
                    </p:cNvSpPr>
                    <p:nvPr/>
                  </p:nvSpPr>
                  <p:spPr>
                    <a:xfrm>
                      <a:off x="2898532"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CEC9383F-26B1-3E44-830C-1AD6967970CF}"/>
                        </a:ext>
                      </a:extLst>
                    </p:cNvPr>
                    <p:cNvSpPr>
                      <a:spLocks noChangeAspect="1"/>
                    </p:cNvSpPr>
                    <p:nvPr/>
                  </p:nvSpPr>
                  <p:spPr>
                    <a:xfrm>
                      <a:off x="3149316" y="639278"/>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F49BA3A6-C5BA-854D-AE59-286E112C941C}"/>
                        </a:ext>
                      </a:extLst>
                    </p:cNvPr>
                    <p:cNvSpPr>
                      <a:spLocks noChangeAspect="1"/>
                    </p:cNvSpPr>
                    <p:nvPr/>
                  </p:nvSpPr>
                  <p:spPr>
                    <a:xfrm>
                      <a:off x="3384049"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EDB1BECD-001F-7542-B40F-B5EC5DFE8239}"/>
                        </a:ext>
                      </a:extLst>
                    </p:cNvPr>
                    <p:cNvSpPr>
                      <a:spLocks noChangeAspect="1"/>
                    </p:cNvSpPr>
                    <p:nvPr/>
                  </p:nvSpPr>
                  <p:spPr>
                    <a:xfrm>
                      <a:off x="3636455"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7F7677A3-7127-F342-B5FF-8B77CD0D3E64}"/>
                        </a:ext>
                      </a:extLst>
                    </p:cNvPr>
                    <p:cNvSpPr>
                      <a:spLocks noChangeAspect="1"/>
                    </p:cNvSpPr>
                    <p:nvPr/>
                  </p:nvSpPr>
                  <p:spPr>
                    <a:xfrm>
                      <a:off x="3891098"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F2C96EBC-6925-364B-AFA4-F7705FCF938E}"/>
                        </a:ext>
                      </a:extLst>
                    </p:cNvPr>
                    <p:cNvSpPr>
                      <a:spLocks noChangeAspect="1"/>
                    </p:cNvSpPr>
                    <p:nvPr/>
                  </p:nvSpPr>
                  <p:spPr>
                    <a:xfrm>
                      <a:off x="4143504" y="687666"/>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5F26EE6F-F8B6-4A42-999E-09FE81003B23}"/>
                        </a:ext>
                      </a:extLst>
                    </p:cNvPr>
                    <p:cNvSpPr>
                      <a:spLocks noChangeAspect="1"/>
                    </p:cNvSpPr>
                    <p:nvPr/>
                  </p:nvSpPr>
                  <p:spPr>
                    <a:xfrm>
                      <a:off x="4398147" y="71483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CAF0F634-9882-FC47-A7B3-D09C7B72BD69}"/>
                        </a:ext>
                      </a:extLst>
                    </p:cNvPr>
                    <p:cNvSpPr>
                      <a:spLocks noChangeAspect="1"/>
                    </p:cNvSpPr>
                    <p:nvPr/>
                  </p:nvSpPr>
                  <p:spPr>
                    <a:xfrm>
                      <a:off x="4650553" y="67460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96BACE55-E0CB-B74D-AEC7-0B03C9BD825B}"/>
                        </a:ext>
                      </a:extLst>
                    </p:cNvPr>
                    <p:cNvSpPr>
                      <a:spLocks noChangeAspect="1"/>
                    </p:cNvSpPr>
                    <p:nvPr/>
                  </p:nvSpPr>
                  <p:spPr>
                    <a:xfrm>
                      <a:off x="4902959" y="72920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3" name="Oval 372">
                    <a:extLst>
                      <a:ext uri="{FF2B5EF4-FFF2-40B4-BE49-F238E27FC236}">
                        <a16:creationId xmlns:a16="http://schemas.microsoft.com/office/drawing/2014/main" id="{6551CD5B-74C1-9144-97EC-26392C631A4B}"/>
                      </a:ext>
                    </a:extLst>
                  </p:cNvPr>
                  <p:cNvSpPr>
                    <a:spLocks noChangeAspect="1"/>
                  </p:cNvSpPr>
                  <p:nvPr/>
                </p:nvSpPr>
                <p:spPr>
                  <a:xfrm rot="3721598">
                    <a:off x="3625745" y="213154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B4EA2D22-57FA-DE4F-A9B6-181B0F63343A}"/>
                      </a:ext>
                    </a:extLst>
                  </p:cNvPr>
                  <p:cNvSpPr>
                    <a:spLocks noChangeAspect="1"/>
                  </p:cNvSpPr>
                  <p:nvPr/>
                </p:nvSpPr>
                <p:spPr>
                  <a:xfrm rot="3721598">
                    <a:off x="3614371" y="221570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BF1F106-C75D-BF4A-BA4D-E4AC6A8AE0B3}"/>
                      </a:ext>
                    </a:extLst>
                  </p:cNvPr>
                  <p:cNvSpPr>
                    <a:spLocks noChangeAspect="1"/>
                  </p:cNvSpPr>
                  <p:nvPr/>
                </p:nvSpPr>
                <p:spPr>
                  <a:xfrm rot="3721598">
                    <a:off x="3657587" y="229986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2EDFFE53-8414-8C43-B872-04B4E22FB59A}"/>
                      </a:ext>
                    </a:extLst>
                  </p:cNvPr>
                  <p:cNvSpPr>
                    <a:spLocks noChangeAspect="1"/>
                  </p:cNvSpPr>
                  <p:nvPr/>
                </p:nvSpPr>
                <p:spPr>
                  <a:xfrm rot="3721598">
                    <a:off x="3687155" y="238402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46580D0F-1290-B642-A3DE-B40EDCD94A48}"/>
                      </a:ext>
                    </a:extLst>
                  </p:cNvPr>
                  <p:cNvSpPr>
                    <a:spLocks noChangeAspect="1"/>
                  </p:cNvSpPr>
                  <p:nvPr/>
                </p:nvSpPr>
                <p:spPr>
                  <a:xfrm rot="3721598">
                    <a:off x="3180479" y="1227626"/>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926862D1-6BD7-524B-9BD1-E4BC239C649C}"/>
                      </a:ext>
                    </a:extLst>
                  </p:cNvPr>
                  <p:cNvSpPr>
                    <a:spLocks noChangeAspect="1"/>
                  </p:cNvSpPr>
                  <p:nvPr/>
                </p:nvSpPr>
                <p:spPr>
                  <a:xfrm rot="3721598">
                    <a:off x="3169103" y="1161661"/>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 name="Group 335">
                  <a:extLst>
                    <a:ext uri="{FF2B5EF4-FFF2-40B4-BE49-F238E27FC236}">
                      <a16:creationId xmlns:a16="http://schemas.microsoft.com/office/drawing/2014/main" id="{AE0C2812-7B47-3142-914A-629DA9416ADE}"/>
                    </a:ext>
                  </a:extLst>
                </p:cNvPr>
                <p:cNvGrpSpPr/>
                <p:nvPr/>
              </p:nvGrpSpPr>
              <p:grpSpPr>
                <a:xfrm rot="9158232">
                  <a:off x="1279393" y="3244268"/>
                  <a:ext cx="610817" cy="1316100"/>
                  <a:chOff x="3169589" y="1161175"/>
                  <a:chExt cx="610817" cy="1316100"/>
                </a:xfrm>
              </p:grpSpPr>
              <p:grpSp>
                <p:nvGrpSpPr>
                  <p:cNvPr id="355" name="Group 354">
                    <a:extLst>
                      <a:ext uri="{FF2B5EF4-FFF2-40B4-BE49-F238E27FC236}">
                        <a16:creationId xmlns:a16="http://schemas.microsoft.com/office/drawing/2014/main" id="{993FD667-462D-DD46-B68A-D5B094B174F7}"/>
                      </a:ext>
                    </a:extLst>
                  </p:cNvPr>
                  <p:cNvGrpSpPr>
                    <a:grpSpLocks noChangeAspect="1"/>
                  </p:cNvGrpSpPr>
                  <p:nvPr/>
                </p:nvGrpSpPr>
                <p:grpSpPr>
                  <a:xfrm rot="3721598">
                    <a:off x="2989377" y="1657690"/>
                    <a:ext cx="918603" cy="130129"/>
                    <a:chOff x="2662177" y="639278"/>
                    <a:chExt cx="2495425" cy="353501"/>
                  </a:xfrm>
                  <a:solidFill>
                    <a:schemeClr val="bg2"/>
                  </a:solidFill>
                </p:grpSpPr>
                <p:sp>
                  <p:nvSpPr>
                    <p:cNvPr id="362" name="Oval 361">
                      <a:extLst>
                        <a:ext uri="{FF2B5EF4-FFF2-40B4-BE49-F238E27FC236}">
                          <a16:creationId xmlns:a16="http://schemas.microsoft.com/office/drawing/2014/main" id="{0A9F3E5C-C77A-6A4E-ADD4-27415D36C183}"/>
                        </a:ext>
                      </a:extLst>
                    </p:cNvPr>
                    <p:cNvSpPr>
                      <a:spLocks noChangeAspect="1"/>
                    </p:cNvSpPr>
                    <p:nvPr/>
                  </p:nvSpPr>
                  <p:spPr>
                    <a:xfrm>
                      <a:off x="2662177" y="74077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00478B94-C206-8E4B-9344-A0B913999251}"/>
                        </a:ext>
                      </a:extLst>
                    </p:cNvPr>
                    <p:cNvSpPr>
                      <a:spLocks noChangeAspect="1"/>
                    </p:cNvSpPr>
                    <p:nvPr/>
                  </p:nvSpPr>
                  <p:spPr>
                    <a:xfrm>
                      <a:off x="2898532"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993F0520-A50E-0546-92F7-24B937D832C7}"/>
                        </a:ext>
                      </a:extLst>
                    </p:cNvPr>
                    <p:cNvSpPr>
                      <a:spLocks noChangeAspect="1"/>
                    </p:cNvSpPr>
                    <p:nvPr/>
                  </p:nvSpPr>
                  <p:spPr>
                    <a:xfrm>
                      <a:off x="3149316" y="639278"/>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FA9151B5-EBCA-4343-B072-E24B17216551}"/>
                        </a:ext>
                      </a:extLst>
                    </p:cNvPr>
                    <p:cNvSpPr>
                      <a:spLocks noChangeAspect="1"/>
                    </p:cNvSpPr>
                    <p:nvPr/>
                  </p:nvSpPr>
                  <p:spPr>
                    <a:xfrm>
                      <a:off x="3384049"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87925387-5E50-E442-9E55-E6AD0E854119}"/>
                        </a:ext>
                      </a:extLst>
                    </p:cNvPr>
                    <p:cNvSpPr>
                      <a:spLocks noChangeAspect="1"/>
                    </p:cNvSpPr>
                    <p:nvPr/>
                  </p:nvSpPr>
                  <p:spPr>
                    <a:xfrm>
                      <a:off x="3636455"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418AE08B-D455-2744-9E64-89B86C6B59AF}"/>
                        </a:ext>
                      </a:extLst>
                    </p:cNvPr>
                    <p:cNvSpPr>
                      <a:spLocks noChangeAspect="1"/>
                    </p:cNvSpPr>
                    <p:nvPr/>
                  </p:nvSpPr>
                  <p:spPr>
                    <a:xfrm>
                      <a:off x="3891098"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F2F1DAFC-1F90-854F-A42C-D5CEB18DD414}"/>
                        </a:ext>
                      </a:extLst>
                    </p:cNvPr>
                    <p:cNvSpPr>
                      <a:spLocks noChangeAspect="1"/>
                    </p:cNvSpPr>
                    <p:nvPr/>
                  </p:nvSpPr>
                  <p:spPr>
                    <a:xfrm>
                      <a:off x="4143504" y="687666"/>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B5A0106A-1C6B-1647-9290-31E7F24ABE50}"/>
                        </a:ext>
                      </a:extLst>
                    </p:cNvPr>
                    <p:cNvSpPr>
                      <a:spLocks noChangeAspect="1"/>
                    </p:cNvSpPr>
                    <p:nvPr/>
                  </p:nvSpPr>
                  <p:spPr>
                    <a:xfrm>
                      <a:off x="4398147" y="71483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378C8495-EA21-884E-9E57-EB4DC52925BE}"/>
                        </a:ext>
                      </a:extLst>
                    </p:cNvPr>
                    <p:cNvSpPr>
                      <a:spLocks noChangeAspect="1"/>
                    </p:cNvSpPr>
                    <p:nvPr/>
                  </p:nvSpPr>
                  <p:spPr>
                    <a:xfrm>
                      <a:off x="4650553" y="67460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50B7BB16-1307-B94A-8A23-89B5D852900E}"/>
                        </a:ext>
                      </a:extLst>
                    </p:cNvPr>
                    <p:cNvSpPr>
                      <a:spLocks noChangeAspect="1"/>
                    </p:cNvSpPr>
                    <p:nvPr/>
                  </p:nvSpPr>
                  <p:spPr>
                    <a:xfrm>
                      <a:off x="4902959" y="72920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Oval 355">
                    <a:extLst>
                      <a:ext uri="{FF2B5EF4-FFF2-40B4-BE49-F238E27FC236}">
                        <a16:creationId xmlns:a16="http://schemas.microsoft.com/office/drawing/2014/main" id="{EB5E69FE-2572-314A-8D3A-837F76C35BAF}"/>
                      </a:ext>
                    </a:extLst>
                  </p:cNvPr>
                  <p:cNvSpPr>
                    <a:spLocks noChangeAspect="1"/>
                  </p:cNvSpPr>
                  <p:nvPr/>
                </p:nvSpPr>
                <p:spPr>
                  <a:xfrm rot="3721598">
                    <a:off x="3625745" y="213154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CC168B2A-07B7-0647-B064-421F3BC05110}"/>
                      </a:ext>
                    </a:extLst>
                  </p:cNvPr>
                  <p:cNvSpPr>
                    <a:spLocks noChangeAspect="1"/>
                  </p:cNvSpPr>
                  <p:nvPr/>
                </p:nvSpPr>
                <p:spPr>
                  <a:xfrm rot="3721598">
                    <a:off x="3614371" y="221570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50FF782C-6BA5-B14A-B4F4-DFF8F2B7793E}"/>
                      </a:ext>
                    </a:extLst>
                  </p:cNvPr>
                  <p:cNvSpPr>
                    <a:spLocks noChangeAspect="1"/>
                  </p:cNvSpPr>
                  <p:nvPr/>
                </p:nvSpPr>
                <p:spPr>
                  <a:xfrm rot="3721598">
                    <a:off x="3657587" y="229986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41A2D0ED-1294-1746-81FE-8C9DD1E59FC7}"/>
                      </a:ext>
                    </a:extLst>
                  </p:cNvPr>
                  <p:cNvSpPr>
                    <a:spLocks noChangeAspect="1"/>
                  </p:cNvSpPr>
                  <p:nvPr/>
                </p:nvSpPr>
                <p:spPr>
                  <a:xfrm rot="3721598">
                    <a:off x="3687155" y="238402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2E021FA6-6D93-B746-BAD0-ED1FAA4CBF3E}"/>
                      </a:ext>
                    </a:extLst>
                  </p:cNvPr>
                  <p:cNvSpPr>
                    <a:spLocks noChangeAspect="1"/>
                  </p:cNvSpPr>
                  <p:nvPr/>
                </p:nvSpPr>
                <p:spPr>
                  <a:xfrm rot="3721598">
                    <a:off x="3180479" y="1227626"/>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ECDBA2D-2045-2743-B385-9A732D6CD7A3}"/>
                      </a:ext>
                    </a:extLst>
                  </p:cNvPr>
                  <p:cNvSpPr>
                    <a:spLocks noChangeAspect="1"/>
                  </p:cNvSpPr>
                  <p:nvPr/>
                </p:nvSpPr>
                <p:spPr>
                  <a:xfrm rot="3721598">
                    <a:off x="3169103" y="1161661"/>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7" name="Group 336">
                  <a:extLst>
                    <a:ext uri="{FF2B5EF4-FFF2-40B4-BE49-F238E27FC236}">
                      <a16:creationId xmlns:a16="http://schemas.microsoft.com/office/drawing/2014/main" id="{81AC44CF-1E92-754B-A0C8-97892374AFD0}"/>
                    </a:ext>
                  </a:extLst>
                </p:cNvPr>
                <p:cNvGrpSpPr/>
                <p:nvPr/>
              </p:nvGrpSpPr>
              <p:grpSpPr>
                <a:xfrm rot="9490249">
                  <a:off x="3028994" y="2094538"/>
                  <a:ext cx="610817" cy="1316100"/>
                  <a:chOff x="3169589" y="1161175"/>
                  <a:chExt cx="610817" cy="1316100"/>
                </a:xfrm>
              </p:grpSpPr>
              <p:grpSp>
                <p:nvGrpSpPr>
                  <p:cNvPr id="338" name="Group 337">
                    <a:extLst>
                      <a:ext uri="{FF2B5EF4-FFF2-40B4-BE49-F238E27FC236}">
                        <a16:creationId xmlns:a16="http://schemas.microsoft.com/office/drawing/2014/main" id="{62B908CE-B1D2-4F4D-94EF-634A8BDBAE99}"/>
                      </a:ext>
                    </a:extLst>
                  </p:cNvPr>
                  <p:cNvGrpSpPr>
                    <a:grpSpLocks noChangeAspect="1"/>
                  </p:cNvGrpSpPr>
                  <p:nvPr/>
                </p:nvGrpSpPr>
                <p:grpSpPr>
                  <a:xfrm rot="3721598">
                    <a:off x="2989377" y="1657690"/>
                    <a:ext cx="918603" cy="130129"/>
                    <a:chOff x="2662177" y="639278"/>
                    <a:chExt cx="2495425" cy="353501"/>
                  </a:xfrm>
                  <a:solidFill>
                    <a:schemeClr val="bg2"/>
                  </a:solidFill>
                </p:grpSpPr>
                <p:sp>
                  <p:nvSpPr>
                    <p:cNvPr id="345" name="Oval 344">
                      <a:extLst>
                        <a:ext uri="{FF2B5EF4-FFF2-40B4-BE49-F238E27FC236}">
                          <a16:creationId xmlns:a16="http://schemas.microsoft.com/office/drawing/2014/main" id="{8A9CA3B1-411D-9849-9F9C-E9B058143F9A}"/>
                        </a:ext>
                      </a:extLst>
                    </p:cNvPr>
                    <p:cNvSpPr>
                      <a:spLocks noChangeAspect="1"/>
                    </p:cNvSpPr>
                    <p:nvPr/>
                  </p:nvSpPr>
                  <p:spPr>
                    <a:xfrm>
                      <a:off x="2662177" y="74077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7E54776E-6FC4-034C-9135-7E7C6E738524}"/>
                        </a:ext>
                      </a:extLst>
                    </p:cNvPr>
                    <p:cNvSpPr>
                      <a:spLocks noChangeAspect="1"/>
                    </p:cNvSpPr>
                    <p:nvPr/>
                  </p:nvSpPr>
                  <p:spPr>
                    <a:xfrm>
                      <a:off x="2898532"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C07B6801-F23E-364C-8AEB-4B73D747235D}"/>
                        </a:ext>
                      </a:extLst>
                    </p:cNvPr>
                    <p:cNvSpPr>
                      <a:spLocks noChangeAspect="1"/>
                    </p:cNvSpPr>
                    <p:nvPr/>
                  </p:nvSpPr>
                  <p:spPr>
                    <a:xfrm>
                      <a:off x="3149316" y="639278"/>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67B2663A-FE8D-4648-8491-D83B3E053B2C}"/>
                        </a:ext>
                      </a:extLst>
                    </p:cNvPr>
                    <p:cNvSpPr>
                      <a:spLocks noChangeAspect="1"/>
                    </p:cNvSpPr>
                    <p:nvPr/>
                  </p:nvSpPr>
                  <p:spPr>
                    <a:xfrm>
                      <a:off x="3384049"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C87C3DCB-949E-C843-BF1B-EE8F53CF9FEC}"/>
                        </a:ext>
                      </a:extLst>
                    </p:cNvPr>
                    <p:cNvSpPr>
                      <a:spLocks noChangeAspect="1"/>
                    </p:cNvSpPr>
                    <p:nvPr/>
                  </p:nvSpPr>
                  <p:spPr>
                    <a:xfrm>
                      <a:off x="3636455"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84868B97-C34D-B94B-866D-C9DEB6F41297}"/>
                        </a:ext>
                      </a:extLst>
                    </p:cNvPr>
                    <p:cNvSpPr>
                      <a:spLocks noChangeAspect="1"/>
                    </p:cNvSpPr>
                    <p:nvPr/>
                  </p:nvSpPr>
                  <p:spPr>
                    <a:xfrm>
                      <a:off x="3891098"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5950E976-D584-E94D-BC94-4026EB20EBF0}"/>
                        </a:ext>
                      </a:extLst>
                    </p:cNvPr>
                    <p:cNvSpPr>
                      <a:spLocks noChangeAspect="1"/>
                    </p:cNvSpPr>
                    <p:nvPr/>
                  </p:nvSpPr>
                  <p:spPr>
                    <a:xfrm>
                      <a:off x="4143504" y="687666"/>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8E8BCBEF-8D42-EA45-9DC2-6ECE2DEA9B64}"/>
                        </a:ext>
                      </a:extLst>
                    </p:cNvPr>
                    <p:cNvSpPr>
                      <a:spLocks noChangeAspect="1"/>
                    </p:cNvSpPr>
                    <p:nvPr/>
                  </p:nvSpPr>
                  <p:spPr>
                    <a:xfrm>
                      <a:off x="4398147" y="71483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91A30A80-CD99-6E44-86DB-72A0D32A7089}"/>
                        </a:ext>
                      </a:extLst>
                    </p:cNvPr>
                    <p:cNvSpPr>
                      <a:spLocks noChangeAspect="1"/>
                    </p:cNvSpPr>
                    <p:nvPr/>
                  </p:nvSpPr>
                  <p:spPr>
                    <a:xfrm>
                      <a:off x="4650553" y="67460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564CE5EC-BD38-7747-A61A-893EF2AA0190}"/>
                        </a:ext>
                      </a:extLst>
                    </p:cNvPr>
                    <p:cNvSpPr>
                      <a:spLocks noChangeAspect="1"/>
                    </p:cNvSpPr>
                    <p:nvPr/>
                  </p:nvSpPr>
                  <p:spPr>
                    <a:xfrm>
                      <a:off x="4902959" y="72920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9" name="Oval 338">
                    <a:extLst>
                      <a:ext uri="{FF2B5EF4-FFF2-40B4-BE49-F238E27FC236}">
                        <a16:creationId xmlns:a16="http://schemas.microsoft.com/office/drawing/2014/main" id="{C43DA12B-7210-574B-A149-BF6BF6A1E12D}"/>
                      </a:ext>
                    </a:extLst>
                  </p:cNvPr>
                  <p:cNvSpPr>
                    <a:spLocks noChangeAspect="1"/>
                  </p:cNvSpPr>
                  <p:nvPr/>
                </p:nvSpPr>
                <p:spPr>
                  <a:xfrm rot="3721598">
                    <a:off x="3625745" y="213154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1BC5B282-F742-A84C-913C-759027208E4E}"/>
                      </a:ext>
                    </a:extLst>
                  </p:cNvPr>
                  <p:cNvSpPr>
                    <a:spLocks noChangeAspect="1"/>
                  </p:cNvSpPr>
                  <p:nvPr/>
                </p:nvSpPr>
                <p:spPr>
                  <a:xfrm rot="3721598">
                    <a:off x="3614371" y="221570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5778BAE3-4F3E-5A44-B218-CA3CDF9A61C4}"/>
                      </a:ext>
                    </a:extLst>
                  </p:cNvPr>
                  <p:cNvSpPr>
                    <a:spLocks noChangeAspect="1"/>
                  </p:cNvSpPr>
                  <p:nvPr/>
                </p:nvSpPr>
                <p:spPr>
                  <a:xfrm rot="3721598">
                    <a:off x="3657587" y="229986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52419C78-C38C-A04E-B295-2730FEB5E9E5}"/>
                      </a:ext>
                    </a:extLst>
                  </p:cNvPr>
                  <p:cNvSpPr>
                    <a:spLocks noChangeAspect="1"/>
                  </p:cNvSpPr>
                  <p:nvPr/>
                </p:nvSpPr>
                <p:spPr>
                  <a:xfrm rot="3721598">
                    <a:off x="3687155" y="238402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6A4A5180-A786-9F44-A406-B6FB289B403D}"/>
                      </a:ext>
                    </a:extLst>
                  </p:cNvPr>
                  <p:cNvSpPr>
                    <a:spLocks noChangeAspect="1"/>
                  </p:cNvSpPr>
                  <p:nvPr/>
                </p:nvSpPr>
                <p:spPr>
                  <a:xfrm rot="3721598">
                    <a:off x="3180479" y="1227626"/>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16A1C7FF-1553-6C46-825B-DC4523A3BE40}"/>
                      </a:ext>
                    </a:extLst>
                  </p:cNvPr>
                  <p:cNvSpPr>
                    <a:spLocks noChangeAspect="1"/>
                  </p:cNvSpPr>
                  <p:nvPr/>
                </p:nvSpPr>
                <p:spPr>
                  <a:xfrm rot="3721598">
                    <a:off x="3169103" y="1161661"/>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 name="Group 1">
                <a:extLst>
                  <a:ext uri="{FF2B5EF4-FFF2-40B4-BE49-F238E27FC236}">
                    <a16:creationId xmlns:a16="http://schemas.microsoft.com/office/drawing/2014/main" id="{63486F68-1484-C24E-8C6D-F711CAEEC9B1}"/>
                  </a:ext>
                </a:extLst>
              </p:cNvPr>
              <p:cNvGrpSpPr/>
              <p:nvPr/>
            </p:nvGrpSpPr>
            <p:grpSpPr>
              <a:xfrm>
                <a:off x="1462471" y="1686359"/>
                <a:ext cx="1832660" cy="1335612"/>
                <a:chOff x="1462471" y="1686359"/>
                <a:chExt cx="1832660" cy="1335612"/>
              </a:xfrm>
            </p:grpSpPr>
            <p:pic>
              <p:nvPicPr>
                <p:cNvPr id="1066" name="Picture 1065">
                  <a:extLst>
                    <a:ext uri="{FF2B5EF4-FFF2-40B4-BE49-F238E27FC236}">
                      <a16:creationId xmlns:a16="http://schemas.microsoft.com/office/drawing/2014/main" id="{76989F51-EFA4-B34A-BDC5-BA3334A2F3DE}"/>
                    </a:ext>
                  </a:extLst>
                </p:cNvPr>
                <p:cNvPicPr>
                  <a:picLocks noChangeAspect="1"/>
                </p:cNvPicPr>
                <p:nvPr/>
              </p:nvPicPr>
              <p:blipFill>
                <a:blip r:embed="rId12"/>
                <a:stretch>
                  <a:fillRect/>
                </a:stretch>
              </p:blipFill>
              <p:spPr>
                <a:xfrm rot="2688272">
                  <a:off x="1462471" y="1686359"/>
                  <a:ext cx="566456" cy="688266"/>
                </a:xfrm>
                <a:prstGeom prst="rect">
                  <a:avLst/>
                </a:prstGeom>
              </p:spPr>
            </p:pic>
            <p:pic>
              <p:nvPicPr>
                <p:cNvPr id="1067" name="Picture 1066">
                  <a:extLst>
                    <a:ext uri="{FF2B5EF4-FFF2-40B4-BE49-F238E27FC236}">
                      <a16:creationId xmlns:a16="http://schemas.microsoft.com/office/drawing/2014/main" id="{53B5D3EC-EC64-FC45-A302-2098CCBF0333}"/>
                    </a:ext>
                  </a:extLst>
                </p:cNvPr>
                <p:cNvPicPr>
                  <a:picLocks noChangeAspect="1"/>
                </p:cNvPicPr>
                <p:nvPr/>
              </p:nvPicPr>
              <p:blipFill>
                <a:blip r:embed="rId10"/>
                <a:stretch>
                  <a:fillRect/>
                </a:stretch>
              </p:blipFill>
              <p:spPr>
                <a:xfrm rot="21217398">
                  <a:off x="2998864" y="2661272"/>
                  <a:ext cx="296267" cy="360699"/>
                </a:xfrm>
                <a:prstGeom prst="rect">
                  <a:avLst/>
                </a:prstGeom>
              </p:spPr>
            </p:pic>
          </p:grpSp>
        </p:grpSp>
        <p:sp>
          <p:nvSpPr>
            <p:cNvPr id="6" name="TextBox 5">
              <a:extLst>
                <a:ext uri="{FF2B5EF4-FFF2-40B4-BE49-F238E27FC236}">
                  <a16:creationId xmlns:a16="http://schemas.microsoft.com/office/drawing/2014/main" id="{AD83D53D-6195-DE4C-9FF2-8AD15448F2D8}"/>
                </a:ext>
              </a:extLst>
            </p:cNvPr>
            <p:cNvSpPr txBox="1"/>
            <p:nvPr/>
          </p:nvSpPr>
          <p:spPr>
            <a:xfrm>
              <a:off x="830421" y="1298101"/>
              <a:ext cx="2717480" cy="400110"/>
            </a:xfrm>
            <a:prstGeom prst="rect">
              <a:avLst/>
            </a:prstGeom>
            <a:noFill/>
          </p:spPr>
          <p:txBody>
            <a:bodyPr wrap="square" rtlCol="0">
              <a:spAutoFit/>
            </a:bodyPr>
            <a:lstStyle/>
            <a:p>
              <a:pPr algn="ctr"/>
              <a:r>
                <a:rPr lang="en-US" sz="2000" b="1" dirty="0">
                  <a:solidFill>
                    <a:srgbClr val="92D050"/>
                  </a:solidFill>
                </a:rPr>
                <a:t>COLONISATION</a:t>
              </a:r>
            </a:p>
          </p:txBody>
        </p:sp>
      </p:grpSp>
      <p:grpSp>
        <p:nvGrpSpPr>
          <p:cNvPr id="8" name="Group 7">
            <a:extLst>
              <a:ext uri="{FF2B5EF4-FFF2-40B4-BE49-F238E27FC236}">
                <a16:creationId xmlns:a16="http://schemas.microsoft.com/office/drawing/2014/main" id="{D16407E1-4260-7E47-892C-4D3E9373C777}"/>
              </a:ext>
            </a:extLst>
          </p:cNvPr>
          <p:cNvGrpSpPr/>
          <p:nvPr/>
        </p:nvGrpSpPr>
        <p:grpSpPr>
          <a:xfrm>
            <a:off x="4290204" y="1298101"/>
            <a:ext cx="3600000" cy="3983759"/>
            <a:chOff x="4290204" y="1298101"/>
            <a:chExt cx="3600000" cy="3983759"/>
          </a:xfrm>
        </p:grpSpPr>
        <p:grpSp>
          <p:nvGrpSpPr>
            <p:cNvPr id="449" name="Group 448">
              <a:extLst>
                <a:ext uri="{FF2B5EF4-FFF2-40B4-BE49-F238E27FC236}">
                  <a16:creationId xmlns:a16="http://schemas.microsoft.com/office/drawing/2014/main" id="{9E0A7C41-FB48-0D4B-9AEF-F0AF6EA32745}"/>
                </a:ext>
              </a:extLst>
            </p:cNvPr>
            <p:cNvGrpSpPr/>
            <p:nvPr/>
          </p:nvGrpSpPr>
          <p:grpSpPr>
            <a:xfrm>
              <a:off x="4290204" y="1681860"/>
              <a:ext cx="3600000" cy="3600000"/>
              <a:chOff x="4290204" y="1864740"/>
              <a:chExt cx="3600000" cy="3600000"/>
            </a:xfrm>
          </p:grpSpPr>
          <p:grpSp>
            <p:nvGrpSpPr>
              <p:cNvPr id="450" name="Group 449">
                <a:extLst>
                  <a:ext uri="{FF2B5EF4-FFF2-40B4-BE49-F238E27FC236}">
                    <a16:creationId xmlns:a16="http://schemas.microsoft.com/office/drawing/2014/main" id="{8E527912-4A17-CC48-95E0-DBA1943AF900}"/>
                  </a:ext>
                </a:extLst>
              </p:cNvPr>
              <p:cNvGrpSpPr/>
              <p:nvPr/>
            </p:nvGrpSpPr>
            <p:grpSpPr>
              <a:xfrm>
                <a:off x="4290204" y="1864740"/>
                <a:ext cx="3600000" cy="3600000"/>
                <a:chOff x="4290204" y="1864740"/>
                <a:chExt cx="3600000" cy="3600000"/>
              </a:xfrm>
            </p:grpSpPr>
            <p:grpSp>
              <p:nvGrpSpPr>
                <p:cNvPr id="453" name="Group 452">
                  <a:extLst>
                    <a:ext uri="{FF2B5EF4-FFF2-40B4-BE49-F238E27FC236}">
                      <a16:creationId xmlns:a16="http://schemas.microsoft.com/office/drawing/2014/main" id="{47B25F25-A973-2B4E-9E6C-88602447E411}"/>
                    </a:ext>
                  </a:extLst>
                </p:cNvPr>
                <p:cNvGrpSpPr/>
                <p:nvPr/>
              </p:nvGrpSpPr>
              <p:grpSpPr>
                <a:xfrm>
                  <a:off x="4290204" y="1864740"/>
                  <a:ext cx="3600000" cy="3600000"/>
                  <a:chOff x="4290204" y="1864740"/>
                  <a:chExt cx="3600000" cy="3600000"/>
                </a:xfrm>
              </p:grpSpPr>
              <p:grpSp>
                <p:nvGrpSpPr>
                  <p:cNvPr id="458" name="Group 457">
                    <a:extLst>
                      <a:ext uri="{FF2B5EF4-FFF2-40B4-BE49-F238E27FC236}">
                        <a16:creationId xmlns:a16="http://schemas.microsoft.com/office/drawing/2014/main" id="{1510C4E5-A9DE-A842-816B-AE8FC5D43A29}"/>
                      </a:ext>
                    </a:extLst>
                  </p:cNvPr>
                  <p:cNvGrpSpPr>
                    <a:grpSpLocks noChangeAspect="1"/>
                  </p:cNvGrpSpPr>
                  <p:nvPr/>
                </p:nvGrpSpPr>
                <p:grpSpPr>
                  <a:xfrm>
                    <a:off x="4290204" y="1864740"/>
                    <a:ext cx="3600000" cy="3600000"/>
                    <a:chOff x="5771609" y="204588"/>
                    <a:chExt cx="4981852" cy="4981852"/>
                  </a:xfrm>
                </p:grpSpPr>
                <p:grpSp>
                  <p:nvGrpSpPr>
                    <p:cNvPr id="498" name="Group 497">
                      <a:extLst>
                        <a:ext uri="{FF2B5EF4-FFF2-40B4-BE49-F238E27FC236}">
                          <a16:creationId xmlns:a16="http://schemas.microsoft.com/office/drawing/2014/main" id="{4F7F7A1D-AA95-2C4C-870D-4E4B14E1651B}"/>
                        </a:ext>
                      </a:extLst>
                    </p:cNvPr>
                    <p:cNvGrpSpPr>
                      <a:grpSpLocks noChangeAspect="1"/>
                    </p:cNvGrpSpPr>
                    <p:nvPr/>
                  </p:nvGrpSpPr>
                  <p:grpSpPr>
                    <a:xfrm>
                      <a:off x="5771609" y="204588"/>
                      <a:ext cx="4981852" cy="4981852"/>
                      <a:chOff x="2319700" y="-273084"/>
                      <a:chExt cx="7200000" cy="7200000"/>
                    </a:xfrm>
                  </p:grpSpPr>
                  <p:sp>
                    <p:nvSpPr>
                      <p:cNvPr id="503" name="Oval 502">
                        <a:extLst>
                          <a:ext uri="{FF2B5EF4-FFF2-40B4-BE49-F238E27FC236}">
                            <a16:creationId xmlns:a16="http://schemas.microsoft.com/office/drawing/2014/main" id="{7F5FE1C5-44F3-184D-9E2B-47FAE519943F}"/>
                          </a:ext>
                        </a:extLst>
                      </p:cNvPr>
                      <p:cNvSpPr/>
                      <p:nvPr/>
                    </p:nvSpPr>
                    <p:spPr>
                      <a:xfrm>
                        <a:off x="2319700" y="-273084"/>
                        <a:ext cx="7200000" cy="7200000"/>
                      </a:xfrm>
                      <a:prstGeom prst="ellipse">
                        <a:avLst/>
                      </a:prstGeom>
                      <a:solidFill>
                        <a:srgbClr val="005493">
                          <a:alpha val="6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4" name="Picture 503">
                        <a:extLst>
                          <a:ext uri="{FF2B5EF4-FFF2-40B4-BE49-F238E27FC236}">
                            <a16:creationId xmlns:a16="http://schemas.microsoft.com/office/drawing/2014/main" id="{0C0E8C90-4D29-7643-A862-E4C73B259ECB}"/>
                          </a:ext>
                        </a:extLst>
                      </p:cNvPr>
                      <p:cNvPicPr>
                        <a:picLocks noChangeAspect="1"/>
                      </p:cNvPicPr>
                      <p:nvPr/>
                    </p:nvPicPr>
                    <p:blipFill>
                      <a:blip r:embed="rId4"/>
                      <a:stretch>
                        <a:fillRect/>
                      </a:stretch>
                    </p:blipFill>
                    <p:spPr>
                      <a:xfrm flipH="1">
                        <a:off x="6814368" y="1101038"/>
                        <a:ext cx="444760" cy="822325"/>
                      </a:xfrm>
                      <a:prstGeom prst="rect">
                        <a:avLst/>
                      </a:prstGeom>
                    </p:spPr>
                  </p:pic>
                  <p:pic>
                    <p:nvPicPr>
                      <p:cNvPr id="505" name="Picture 504">
                        <a:extLst>
                          <a:ext uri="{FF2B5EF4-FFF2-40B4-BE49-F238E27FC236}">
                            <a16:creationId xmlns:a16="http://schemas.microsoft.com/office/drawing/2014/main" id="{1FB30781-7109-D246-8588-45EBFEBBD3B2}"/>
                          </a:ext>
                        </a:extLst>
                      </p:cNvPr>
                      <p:cNvPicPr>
                        <a:picLocks noChangeAspect="1"/>
                      </p:cNvPicPr>
                      <p:nvPr/>
                    </p:nvPicPr>
                    <p:blipFill>
                      <a:blip r:embed="rId5"/>
                      <a:stretch>
                        <a:fillRect/>
                      </a:stretch>
                    </p:blipFill>
                    <p:spPr>
                      <a:xfrm>
                        <a:off x="6898600" y="4982609"/>
                        <a:ext cx="1066800" cy="520700"/>
                      </a:xfrm>
                      <a:prstGeom prst="rect">
                        <a:avLst/>
                      </a:prstGeom>
                    </p:spPr>
                  </p:pic>
                  <p:pic>
                    <p:nvPicPr>
                      <p:cNvPr id="506" name="Picture 505">
                        <a:extLst>
                          <a:ext uri="{FF2B5EF4-FFF2-40B4-BE49-F238E27FC236}">
                            <a16:creationId xmlns:a16="http://schemas.microsoft.com/office/drawing/2014/main" id="{D2FF7EEA-285D-7144-B4E3-06DE53EBDDC7}"/>
                          </a:ext>
                        </a:extLst>
                      </p:cNvPr>
                      <p:cNvPicPr>
                        <a:picLocks noChangeAspect="1"/>
                      </p:cNvPicPr>
                      <p:nvPr/>
                    </p:nvPicPr>
                    <p:blipFill>
                      <a:blip r:embed="rId6"/>
                      <a:stretch>
                        <a:fillRect/>
                      </a:stretch>
                    </p:blipFill>
                    <p:spPr>
                      <a:xfrm>
                        <a:off x="3081285" y="1569161"/>
                        <a:ext cx="1053080" cy="682396"/>
                      </a:xfrm>
                      <a:prstGeom prst="rect">
                        <a:avLst/>
                      </a:prstGeom>
                    </p:spPr>
                  </p:pic>
                  <p:pic>
                    <p:nvPicPr>
                      <p:cNvPr id="507" name="Picture 506">
                        <a:extLst>
                          <a:ext uri="{FF2B5EF4-FFF2-40B4-BE49-F238E27FC236}">
                            <a16:creationId xmlns:a16="http://schemas.microsoft.com/office/drawing/2014/main" id="{19D4E95B-7DD7-8046-A726-776BACAFBCC1}"/>
                          </a:ext>
                        </a:extLst>
                      </p:cNvPr>
                      <p:cNvPicPr>
                        <a:picLocks noChangeAspect="1"/>
                      </p:cNvPicPr>
                      <p:nvPr/>
                    </p:nvPicPr>
                    <p:blipFill>
                      <a:blip r:embed="rId7"/>
                      <a:stretch>
                        <a:fillRect/>
                      </a:stretch>
                    </p:blipFill>
                    <p:spPr>
                      <a:xfrm>
                        <a:off x="2748802" y="2749837"/>
                        <a:ext cx="896909" cy="870307"/>
                      </a:xfrm>
                      <a:prstGeom prst="rect">
                        <a:avLst/>
                      </a:prstGeom>
                    </p:spPr>
                  </p:pic>
                  <p:pic>
                    <p:nvPicPr>
                      <p:cNvPr id="508" name="Picture 507">
                        <a:extLst>
                          <a:ext uri="{FF2B5EF4-FFF2-40B4-BE49-F238E27FC236}">
                            <a16:creationId xmlns:a16="http://schemas.microsoft.com/office/drawing/2014/main" id="{32CD9353-62E1-3547-A924-CC3B194D885C}"/>
                          </a:ext>
                        </a:extLst>
                      </p:cNvPr>
                      <p:cNvPicPr>
                        <a:picLocks noChangeAspect="1"/>
                      </p:cNvPicPr>
                      <p:nvPr/>
                    </p:nvPicPr>
                    <p:blipFill>
                      <a:blip r:embed="rId8"/>
                      <a:stretch>
                        <a:fillRect/>
                      </a:stretch>
                    </p:blipFill>
                    <p:spPr>
                      <a:xfrm>
                        <a:off x="7994427" y="4565877"/>
                        <a:ext cx="533400" cy="863600"/>
                      </a:xfrm>
                      <a:prstGeom prst="rect">
                        <a:avLst/>
                      </a:prstGeom>
                    </p:spPr>
                  </p:pic>
                  <p:pic>
                    <p:nvPicPr>
                      <p:cNvPr id="509" name="Picture 508">
                        <a:extLst>
                          <a:ext uri="{FF2B5EF4-FFF2-40B4-BE49-F238E27FC236}">
                            <a16:creationId xmlns:a16="http://schemas.microsoft.com/office/drawing/2014/main" id="{DEE51F4E-382E-B14D-9F75-D92D8FD970E9}"/>
                          </a:ext>
                        </a:extLst>
                      </p:cNvPr>
                      <p:cNvPicPr>
                        <a:picLocks noChangeAspect="1"/>
                      </p:cNvPicPr>
                      <p:nvPr/>
                    </p:nvPicPr>
                    <p:blipFill>
                      <a:blip r:embed="rId8"/>
                      <a:stretch>
                        <a:fillRect/>
                      </a:stretch>
                    </p:blipFill>
                    <p:spPr>
                      <a:xfrm rot="15990385">
                        <a:off x="3102268" y="4388908"/>
                        <a:ext cx="533400" cy="863600"/>
                      </a:xfrm>
                      <a:prstGeom prst="rect">
                        <a:avLst/>
                      </a:prstGeom>
                    </p:spPr>
                  </p:pic>
                  <p:pic>
                    <p:nvPicPr>
                      <p:cNvPr id="510" name="Picture 509">
                        <a:extLst>
                          <a:ext uri="{FF2B5EF4-FFF2-40B4-BE49-F238E27FC236}">
                            <a16:creationId xmlns:a16="http://schemas.microsoft.com/office/drawing/2014/main" id="{B8F60385-0212-BC42-B57A-0753390BC5D5}"/>
                          </a:ext>
                        </a:extLst>
                      </p:cNvPr>
                      <p:cNvPicPr>
                        <a:picLocks noChangeAspect="1"/>
                      </p:cNvPicPr>
                      <p:nvPr/>
                    </p:nvPicPr>
                    <p:blipFill>
                      <a:blip r:embed="rId7"/>
                      <a:stretch>
                        <a:fillRect/>
                      </a:stretch>
                    </p:blipFill>
                    <p:spPr>
                      <a:xfrm rot="5897959">
                        <a:off x="7818319" y="3192713"/>
                        <a:ext cx="783147" cy="759917"/>
                      </a:xfrm>
                      <a:prstGeom prst="rect">
                        <a:avLst/>
                      </a:prstGeom>
                    </p:spPr>
                  </p:pic>
                  <p:pic>
                    <p:nvPicPr>
                      <p:cNvPr id="511" name="Picture 510">
                        <a:extLst>
                          <a:ext uri="{FF2B5EF4-FFF2-40B4-BE49-F238E27FC236}">
                            <a16:creationId xmlns:a16="http://schemas.microsoft.com/office/drawing/2014/main" id="{CE4D1E18-A272-444F-9DBF-822E7FE6735A}"/>
                          </a:ext>
                        </a:extLst>
                      </p:cNvPr>
                      <p:cNvPicPr>
                        <a:picLocks noChangeAspect="1"/>
                      </p:cNvPicPr>
                      <p:nvPr/>
                    </p:nvPicPr>
                    <p:blipFill>
                      <a:blip r:embed="rId8"/>
                      <a:stretch>
                        <a:fillRect/>
                      </a:stretch>
                    </p:blipFill>
                    <p:spPr>
                      <a:xfrm rot="4762566">
                        <a:off x="5720705" y="-323669"/>
                        <a:ext cx="533400" cy="863600"/>
                      </a:xfrm>
                      <a:prstGeom prst="rect">
                        <a:avLst/>
                      </a:prstGeom>
                    </p:spPr>
                  </p:pic>
                  <p:pic>
                    <p:nvPicPr>
                      <p:cNvPr id="512" name="Picture 511">
                        <a:extLst>
                          <a:ext uri="{FF2B5EF4-FFF2-40B4-BE49-F238E27FC236}">
                            <a16:creationId xmlns:a16="http://schemas.microsoft.com/office/drawing/2014/main" id="{57BCA3CA-1D47-8742-8989-739AA871F111}"/>
                          </a:ext>
                        </a:extLst>
                      </p:cNvPr>
                      <p:cNvPicPr>
                        <a:picLocks noChangeAspect="1"/>
                      </p:cNvPicPr>
                      <p:nvPr/>
                    </p:nvPicPr>
                    <p:blipFill>
                      <a:blip r:embed="rId4"/>
                      <a:stretch>
                        <a:fillRect/>
                      </a:stretch>
                    </p:blipFill>
                    <p:spPr>
                      <a:xfrm flipH="1">
                        <a:off x="4946815" y="4868026"/>
                        <a:ext cx="436481" cy="807019"/>
                      </a:xfrm>
                      <a:prstGeom prst="rect">
                        <a:avLst/>
                      </a:prstGeom>
                    </p:spPr>
                  </p:pic>
                  <p:pic>
                    <p:nvPicPr>
                      <p:cNvPr id="513" name="Picture 512">
                        <a:extLst>
                          <a:ext uri="{FF2B5EF4-FFF2-40B4-BE49-F238E27FC236}">
                            <a16:creationId xmlns:a16="http://schemas.microsoft.com/office/drawing/2014/main" id="{692B9059-6E70-0A4B-B138-B4F27FD8F91A}"/>
                          </a:ext>
                        </a:extLst>
                      </p:cNvPr>
                      <p:cNvPicPr>
                        <a:picLocks noChangeAspect="1"/>
                      </p:cNvPicPr>
                      <p:nvPr/>
                    </p:nvPicPr>
                    <p:blipFill>
                      <a:blip r:embed="rId4"/>
                      <a:stretch>
                        <a:fillRect/>
                      </a:stretch>
                    </p:blipFill>
                    <p:spPr>
                      <a:xfrm rot="2811777" flipH="1">
                        <a:off x="4526143" y="2812293"/>
                        <a:ext cx="436481" cy="807019"/>
                      </a:xfrm>
                      <a:prstGeom prst="rect">
                        <a:avLst/>
                      </a:prstGeom>
                    </p:spPr>
                  </p:pic>
                </p:grpSp>
                <p:pic>
                  <p:nvPicPr>
                    <p:cNvPr id="499" name="Picture 498">
                      <a:extLst>
                        <a:ext uri="{FF2B5EF4-FFF2-40B4-BE49-F238E27FC236}">
                          <a16:creationId xmlns:a16="http://schemas.microsoft.com/office/drawing/2014/main" id="{2BAC5E9B-23D6-D14D-8C74-344689A2C78D}"/>
                        </a:ext>
                      </a:extLst>
                    </p:cNvPr>
                    <p:cNvPicPr>
                      <a:picLocks noChangeAspect="1"/>
                    </p:cNvPicPr>
                    <p:nvPr/>
                  </p:nvPicPr>
                  <p:blipFill>
                    <a:blip r:embed="rId4"/>
                    <a:stretch>
                      <a:fillRect/>
                    </a:stretch>
                  </p:blipFill>
                  <p:spPr>
                    <a:xfrm rot="14995495" flipH="1">
                      <a:off x="7245155" y="1416878"/>
                      <a:ext cx="307740" cy="568986"/>
                    </a:xfrm>
                    <a:prstGeom prst="rect">
                      <a:avLst/>
                    </a:prstGeom>
                  </p:spPr>
                </p:pic>
                <p:pic>
                  <p:nvPicPr>
                    <p:cNvPr id="500" name="Picture 499">
                      <a:extLst>
                        <a:ext uri="{FF2B5EF4-FFF2-40B4-BE49-F238E27FC236}">
                          <a16:creationId xmlns:a16="http://schemas.microsoft.com/office/drawing/2014/main" id="{E06CB6F3-9485-1F4C-AB7D-6DD26E321E52}"/>
                        </a:ext>
                      </a:extLst>
                    </p:cNvPr>
                    <p:cNvPicPr>
                      <a:picLocks noChangeAspect="1"/>
                    </p:cNvPicPr>
                    <p:nvPr/>
                  </p:nvPicPr>
                  <p:blipFill>
                    <a:blip r:embed="rId6"/>
                    <a:stretch>
                      <a:fillRect/>
                    </a:stretch>
                  </p:blipFill>
                  <p:spPr>
                    <a:xfrm rot="11089199">
                      <a:off x="8904745" y="2942539"/>
                      <a:ext cx="547016" cy="354466"/>
                    </a:xfrm>
                    <a:prstGeom prst="rect">
                      <a:avLst/>
                    </a:prstGeom>
                  </p:spPr>
                </p:pic>
                <p:pic>
                  <p:nvPicPr>
                    <p:cNvPr id="501" name="Picture 500">
                      <a:extLst>
                        <a:ext uri="{FF2B5EF4-FFF2-40B4-BE49-F238E27FC236}">
                          <a16:creationId xmlns:a16="http://schemas.microsoft.com/office/drawing/2014/main" id="{9A489E0D-1C73-0D46-929D-7C42770BDC47}"/>
                        </a:ext>
                      </a:extLst>
                    </p:cNvPr>
                    <p:cNvPicPr>
                      <a:picLocks noChangeAspect="1"/>
                    </p:cNvPicPr>
                    <p:nvPr/>
                  </p:nvPicPr>
                  <p:blipFill>
                    <a:blip r:embed="rId6"/>
                    <a:stretch>
                      <a:fillRect/>
                    </a:stretch>
                  </p:blipFill>
                  <p:spPr>
                    <a:xfrm rot="3979690">
                      <a:off x="7542928" y="2901507"/>
                      <a:ext cx="547016" cy="354466"/>
                    </a:xfrm>
                    <a:prstGeom prst="rect">
                      <a:avLst/>
                    </a:prstGeom>
                  </p:spPr>
                </p:pic>
                <p:pic>
                  <p:nvPicPr>
                    <p:cNvPr id="502" name="Picture 501">
                      <a:extLst>
                        <a:ext uri="{FF2B5EF4-FFF2-40B4-BE49-F238E27FC236}">
                          <a16:creationId xmlns:a16="http://schemas.microsoft.com/office/drawing/2014/main" id="{4C44FEE2-6521-BC4D-A679-7C51C0787B54}"/>
                        </a:ext>
                      </a:extLst>
                    </p:cNvPr>
                    <p:cNvPicPr>
                      <a:picLocks noChangeAspect="1"/>
                    </p:cNvPicPr>
                    <p:nvPr/>
                  </p:nvPicPr>
                  <p:blipFill>
                    <a:blip r:embed="rId6"/>
                    <a:stretch>
                      <a:fillRect/>
                    </a:stretch>
                  </p:blipFill>
                  <p:spPr>
                    <a:xfrm rot="9422882">
                      <a:off x="7244725" y="965338"/>
                      <a:ext cx="547016" cy="354466"/>
                    </a:xfrm>
                    <a:prstGeom prst="rect">
                      <a:avLst/>
                    </a:prstGeom>
                  </p:spPr>
                </p:pic>
              </p:grpSp>
              <p:grpSp>
                <p:nvGrpSpPr>
                  <p:cNvPr id="459" name="Group 458">
                    <a:extLst>
                      <a:ext uri="{FF2B5EF4-FFF2-40B4-BE49-F238E27FC236}">
                        <a16:creationId xmlns:a16="http://schemas.microsoft.com/office/drawing/2014/main" id="{1EF4764B-5CB2-734B-9055-B50E8070590F}"/>
                      </a:ext>
                    </a:extLst>
                  </p:cNvPr>
                  <p:cNvGrpSpPr>
                    <a:grpSpLocks noChangeAspect="1"/>
                  </p:cNvGrpSpPr>
                  <p:nvPr/>
                </p:nvGrpSpPr>
                <p:grpSpPr>
                  <a:xfrm>
                    <a:off x="6063847" y="4477278"/>
                    <a:ext cx="359470" cy="130129"/>
                    <a:chOff x="2662177" y="1453443"/>
                    <a:chExt cx="976515" cy="353501"/>
                  </a:xfrm>
                  <a:solidFill>
                    <a:schemeClr val="bg2"/>
                  </a:solidFill>
                </p:grpSpPr>
                <p:sp>
                  <p:nvSpPr>
                    <p:cNvPr id="494" name="Oval 493">
                      <a:extLst>
                        <a:ext uri="{FF2B5EF4-FFF2-40B4-BE49-F238E27FC236}">
                          <a16:creationId xmlns:a16="http://schemas.microsoft.com/office/drawing/2014/main" id="{C073FA3D-D1ED-3A42-BE35-36483BACA251}"/>
                        </a:ext>
                      </a:extLst>
                    </p:cNvPr>
                    <p:cNvSpPr>
                      <a:spLocks noChangeAspect="1"/>
                    </p:cNvSpPr>
                    <p:nvPr/>
                  </p:nvSpPr>
                  <p:spPr>
                    <a:xfrm>
                      <a:off x="2662177" y="155494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A593104F-E938-7F4E-B777-DB922C811E6A}"/>
                        </a:ext>
                      </a:extLst>
                    </p:cNvPr>
                    <p:cNvSpPr>
                      <a:spLocks noChangeAspect="1"/>
                    </p:cNvSpPr>
                    <p:nvPr/>
                  </p:nvSpPr>
                  <p:spPr>
                    <a:xfrm>
                      <a:off x="2898532" y="147466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A102DA5C-11CE-7F4D-84E3-884CFB16206E}"/>
                        </a:ext>
                      </a:extLst>
                    </p:cNvPr>
                    <p:cNvSpPr>
                      <a:spLocks noChangeAspect="1"/>
                    </p:cNvSpPr>
                    <p:nvPr/>
                  </p:nvSpPr>
                  <p:spPr>
                    <a:xfrm>
                      <a:off x="3149316" y="145344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F5DB9CC3-F120-8F42-AC79-2529633A6225}"/>
                        </a:ext>
                      </a:extLst>
                    </p:cNvPr>
                    <p:cNvSpPr>
                      <a:spLocks noChangeAspect="1"/>
                    </p:cNvSpPr>
                    <p:nvPr/>
                  </p:nvSpPr>
                  <p:spPr>
                    <a:xfrm>
                      <a:off x="3384049" y="1516630"/>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0" name="Group 459">
                    <a:extLst>
                      <a:ext uri="{FF2B5EF4-FFF2-40B4-BE49-F238E27FC236}">
                        <a16:creationId xmlns:a16="http://schemas.microsoft.com/office/drawing/2014/main" id="{F9E7BCFC-ECD9-AA40-882C-9AC153A81BE4}"/>
                      </a:ext>
                    </a:extLst>
                  </p:cNvPr>
                  <p:cNvGrpSpPr>
                    <a:grpSpLocks noChangeAspect="1"/>
                  </p:cNvGrpSpPr>
                  <p:nvPr/>
                </p:nvGrpSpPr>
                <p:grpSpPr>
                  <a:xfrm>
                    <a:off x="7407093" y="3965850"/>
                    <a:ext cx="180743" cy="122317"/>
                    <a:chOff x="3384049" y="2355033"/>
                    <a:chExt cx="490998" cy="332280"/>
                  </a:xfrm>
                  <a:solidFill>
                    <a:schemeClr val="bg2"/>
                  </a:solidFill>
                </p:grpSpPr>
                <p:sp>
                  <p:nvSpPr>
                    <p:cNvPr id="492" name="Oval 491">
                      <a:extLst>
                        <a:ext uri="{FF2B5EF4-FFF2-40B4-BE49-F238E27FC236}">
                          <a16:creationId xmlns:a16="http://schemas.microsoft.com/office/drawing/2014/main" id="{D5C61D9F-D579-E241-B7D0-9DFE29EF461D}"/>
                        </a:ext>
                      </a:extLst>
                    </p:cNvPr>
                    <p:cNvSpPr>
                      <a:spLocks noChangeAspect="1"/>
                    </p:cNvSpPr>
                    <p:nvPr/>
                  </p:nvSpPr>
                  <p:spPr>
                    <a:xfrm>
                      <a:off x="3384049" y="243531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5C84D228-7D2E-7848-A3F7-6E4B1176F0BE}"/>
                        </a:ext>
                      </a:extLst>
                    </p:cNvPr>
                    <p:cNvSpPr>
                      <a:spLocks noChangeAspect="1"/>
                    </p:cNvSpPr>
                    <p:nvPr/>
                  </p:nvSpPr>
                  <p:spPr>
                    <a:xfrm>
                      <a:off x="3620404" y="235503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1" name="Group 460">
                    <a:extLst>
                      <a:ext uri="{FF2B5EF4-FFF2-40B4-BE49-F238E27FC236}">
                        <a16:creationId xmlns:a16="http://schemas.microsoft.com/office/drawing/2014/main" id="{97805679-AD06-5444-A461-8F4A80FE19FD}"/>
                      </a:ext>
                    </a:extLst>
                  </p:cNvPr>
                  <p:cNvGrpSpPr>
                    <a:grpSpLocks noChangeAspect="1"/>
                  </p:cNvGrpSpPr>
                  <p:nvPr/>
                </p:nvGrpSpPr>
                <p:grpSpPr>
                  <a:xfrm rot="3930482">
                    <a:off x="7088753" y="3400766"/>
                    <a:ext cx="918603" cy="130129"/>
                    <a:chOff x="2662177" y="639278"/>
                    <a:chExt cx="2495425" cy="353501"/>
                  </a:xfrm>
                  <a:solidFill>
                    <a:schemeClr val="bg2"/>
                  </a:solidFill>
                </p:grpSpPr>
                <p:sp>
                  <p:nvSpPr>
                    <p:cNvPr id="482" name="Oval 481">
                      <a:extLst>
                        <a:ext uri="{FF2B5EF4-FFF2-40B4-BE49-F238E27FC236}">
                          <a16:creationId xmlns:a16="http://schemas.microsoft.com/office/drawing/2014/main" id="{951CE3A9-D2D9-5C46-86E6-AE0088DA7EE4}"/>
                        </a:ext>
                      </a:extLst>
                    </p:cNvPr>
                    <p:cNvSpPr>
                      <a:spLocks noChangeAspect="1"/>
                    </p:cNvSpPr>
                    <p:nvPr/>
                  </p:nvSpPr>
                  <p:spPr>
                    <a:xfrm>
                      <a:off x="2662177" y="74077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4DE70863-13FB-3C44-9918-4B7AA0AAC3D2}"/>
                        </a:ext>
                      </a:extLst>
                    </p:cNvPr>
                    <p:cNvSpPr>
                      <a:spLocks noChangeAspect="1"/>
                    </p:cNvSpPr>
                    <p:nvPr/>
                  </p:nvSpPr>
                  <p:spPr>
                    <a:xfrm>
                      <a:off x="2898532"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ECF07DF9-29E3-D04D-8C37-7F9A3A0F1A80}"/>
                        </a:ext>
                      </a:extLst>
                    </p:cNvPr>
                    <p:cNvSpPr>
                      <a:spLocks noChangeAspect="1"/>
                    </p:cNvSpPr>
                    <p:nvPr/>
                  </p:nvSpPr>
                  <p:spPr>
                    <a:xfrm>
                      <a:off x="3149316" y="639278"/>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A2525DEB-BB79-9246-B22D-E28C2576C4D7}"/>
                        </a:ext>
                      </a:extLst>
                    </p:cNvPr>
                    <p:cNvSpPr>
                      <a:spLocks noChangeAspect="1"/>
                    </p:cNvSpPr>
                    <p:nvPr/>
                  </p:nvSpPr>
                  <p:spPr>
                    <a:xfrm>
                      <a:off x="3384049"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E088B249-437E-3D44-8CA5-D241D3E2334F}"/>
                        </a:ext>
                      </a:extLst>
                    </p:cNvPr>
                    <p:cNvSpPr>
                      <a:spLocks noChangeAspect="1"/>
                    </p:cNvSpPr>
                    <p:nvPr/>
                  </p:nvSpPr>
                  <p:spPr>
                    <a:xfrm>
                      <a:off x="3636455" y="70246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3790ECD3-C579-624D-AE2F-3C6DEE6C9CEB}"/>
                        </a:ext>
                      </a:extLst>
                    </p:cNvPr>
                    <p:cNvSpPr>
                      <a:spLocks noChangeAspect="1"/>
                    </p:cNvSpPr>
                    <p:nvPr/>
                  </p:nvSpPr>
                  <p:spPr>
                    <a:xfrm>
                      <a:off x="3891098" y="66049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113DF944-1623-1F4D-8732-E86D2350723C}"/>
                        </a:ext>
                      </a:extLst>
                    </p:cNvPr>
                    <p:cNvSpPr>
                      <a:spLocks noChangeAspect="1"/>
                    </p:cNvSpPr>
                    <p:nvPr/>
                  </p:nvSpPr>
                  <p:spPr>
                    <a:xfrm>
                      <a:off x="4143504" y="687666"/>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2113C4D5-DD98-704B-9C0A-4C677E62AC69}"/>
                        </a:ext>
                      </a:extLst>
                    </p:cNvPr>
                    <p:cNvSpPr>
                      <a:spLocks noChangeAspect="1"/>
                    </p:cNvSpPr>
                    <p:nvPr/>
                  </p:nvSpPr>
                  <p:spPr>
                    <a:xfrm>
                      <a:off x="4398147" y="71483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E7F385F6-3392-6A48-8090-912983FCA158}"/>
                        </a:ext>
                      </a:extLst>
                    </p:cNvPr>
                    <p:cNvSpPr>
                      <a:spLocks noChangeAspect="1"/>
                    </p:cNvSpPr>
                    <p:nvPr/>
                  </p:nvSpPr>
                  <p:spPr>
                    <a:xfrm>
                      <a:off x="4650553" y="674605"/>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A76F511C-7D92-224A-83B3-A0A90D7EE900}"/>
                        </a:ext>
                      </a:extLst>
                    </p:cNvPr>
                    <p:cNvSpPr>
                      <a:spLocks noChangeAspect="1"/>
                    </p:cNvSpPr>
                    <p:nvPr/>
                  </p:nvSpPr>
                  <p:spPr>
                    <a:xfrm>
                      <a:off x="4902959" y="72920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2" name="Group 461">
                    <a:extLst>
                      <a:ext uri="{FF2B5EF4-FFF2-40B4-BE49-F238E27FC236}">
                        <a16:creationId xmlns:a16="http://schemas.microsoft.com/office/drawing/2014/main" id="{036F091C-3087-C148-8C10-9EC1FC39B585}"/>
                      </a:ext>
                    </a:extLst>
                  </p:cNvPr>
                  <p:cNvGrpSpPr>
                    <a:grpSpLocks noChangeAspect="1"/>
                  </p:cNvGrpSpPr>
                  <p:nvPr/>
                </p:nvGrpSpPr>
                <p:grpSpPr>
                  <a:xfrm rot="18796877">
                    <a:off x="5022045" y="3715098"/>
                    <a:ext cx="359470" cy="130129"/>
                    <a:chOff x="2662177" y="1453443"/>
                    <a:chExt cx="976515" cy="353501"/>
                  </a:xfrm>
                  <a:solidFill>
                    <a:schemeClr val="bg2"/>
                  </a:solidFill>
                </p:grpSpPr>
                <p:sp>
                  <p:nvSpPr>
                    <p:cNvPr id="478" name="Oval 477">
                      <a:extLst>
                        <a:ext uri="{FF2B5EF4-FFF2-40B4-BE49-F238E27FC236}">
                          <a16:creationId xmlns:a16="http://schemas.microsoft.com/office/drawing/2014/main" id="{45A7648D-5B61-9A46-BAA9-75AB08D5B5FB}"/>
                        </a:ext>
                      </a:extLst>
                    </p:cNvPr>
                    <p:cNvSpPr>
                      <a:spLocks noChangeAspect="1"/>
                    </p:cNvSpPr>
                    <p:nvPr/>
                  </p:nvSpPr>
                  <p:spPr>
                    <a:xfrm>
                      <a:off x="2662177" y="155494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79E4F6C9-0683-2C45-8B26-BE51E550CDF9}"/>
                        </a:ext>
                      </a:extLst>
                    </p:cNvPr>
                    <p:cNvSpPr>
                      <a:spLocks noChangeAspect="1"/>
                    </p:cNvSpPr>
                    <p:nvPr/>
                  </p:nvSpPr>
                  <p:spPr>
                    <a:xfrm>
                      <a:off x="2898532" y="147466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DBBE98F4-B6B4-9B42-A35F-6DFB14A07BD3}"/>
                        </a:ext>
                      </a:extLst>
                    </p:cNvPr>
                    <p:cNvSpPr>
                      <a:spLocks noChangeAspect="1"/>
                    </p:cNvSpPr>
                    <p:nvPr/>
                  </p:nvSpPr>
                  <p:spPr>
                    <a:xfrm>
                      <a:off x="3149316" y="145344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90FC8F0E-D6FF-3E47-BCCB-00A6426771C4}"/>
                        </a:ext>
                      </a:extLst>
                    </p:cNvPr>
                    <p:cNvSpPr>
                      <a:spLocks noChangeAspect="1"/>
                    </p:cNvSpPr>
                    <p:nvPr/>
                  </p:nvSpPr>
                  <p:spPr>
                    <a:xfrm>
                      <a:off x="3384049" y="1516630"/>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3" name="Group 462">
                    <a:extLst>
                      <a:ext uri="{FF2B5EF4-FFF2-40B4-BE49-F238E27FC236}">
                        <a16:creationId xmlns:a16="http://schemas.microsoft.com/office/drawing/2014/main" id="{E08B8F89-BB7A-3B48-A395-C2A4F171ED2C}"/>
                      </a:ext>
                    </a:extLst>
                  </p:cNvPr>
                  <p:cNvGrpSpPr>
                    <a:grpSpLocks noChangeAspect="1"/>
                  </p:cNvGrpSpPr>
                  <p:nvPr/>
                </p:nvGrpSpPr>
                <p:grpSpPr>
                  <a:xfrm rot="2626658">
                    <a:off x="6367460" y="4144882"/>
                    <a:ext cx="466218" cy="118056"/>
                    <a:chOff x="3891098" y="1474664"/>
                    <a:chExt cx="1266504" cy="320705"/>
                  </a:xfrm>
                  <a:solidFill>
                    <a:schemeClr val="bg2"/>
                  </a:solidFill>
                </p:grpSpPr>
                <p:sp>
                  <p:nvSpPr>
                    <p:cNvPr id="473" name="Oval 472">
                      <a:extLst>
                        <a:ext uri="{FF2B5EF4-FFF2-40B4-BE49-F238E27FC236}">
                          <a16:creationId xmlns:a16="http://schemas.microsoft.com/office/drawing/2014/main" id="{DE2DEAC4-4CFE-824C-8D98-004D0221646A}"/>
                        </a:ext>
                      </a:extLst>
                    </p:cNvPr>
                    <p:cNvSpPr>
                      <a:spLocks noChangeAspect="1"/>
                    </p:cNvSpPr>
                    <p:nvPr/>
                  </p:nvSpPr>
                  <p:spPr>
                    <a:xfrm>
                      <a:off x="3891098" y="1474664"/>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666BA8F6-2B21-0B4F-ADA5-BFFAF1435C16}"/>
                        </a:ext>
                      </a:extLst>
                    </p:cNvPr>
                    <p:cNvSpPr>
                      <a:spLocks noChangeAspect="1"/>
                    </p:cNvSpPr>
                    <p:nvPr/>
                  </p:nvSpPr>
                  <p:spPr>
                    <a:xfrm>
                      <a:off x="4143504" y="1501831"/>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A2821BED-95C4-5A4A-8974-DADA663443BE}"/>
                        </a:ext>
                      </a:extLst>
                    </p:cNvPr>
                    <p:cNvSpPr>
                      <a:spLocks noChangeAspect="1"/>
                    </p:cNvSpPr>
                    <p:nvPr/>
                  </p:nvSpPr>
                  <p:spPr>
                    <a:xfrm>
                      <a:off x="4398147" y="1528998"/>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BE8DE9FC-34AB-A044-AFDE-A2D910498F27}"/>
                        </a:ext>
                      </a:extLst>
                    </p:cNvPr>
                    <p:cNvSpPr>
                      <a:spLocks noChangeAspect="1"/>
                    </p:cNvSpPr>
                    <p:nvPr/>
                  </p:nvSpPr>
                  <p:spPr>
                    <a:xfrm>
                      <a:off x="4650553" y="1488770"/>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C7D3CB49-4265-1C46-AAB9-782DF7E65A80}"/>
                        </a:ext>
                      </a:extLst>
                    </p:cNvPr>
                    <p:cNvSpPr>
                      <a:spLocks noChangeAspect="1"/>
                    </p:cNvSpPr>
                    <p:nvPr/>
                  </p:nvSpPr>
                  <p:spPr>
                    <a:xfrm>
                      <a:off x="4902959" y="1543369"/>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4" name="Group 463">
                    <a:extLst>
                      <a:ext uri="{FF2B5EF4-FFF2-40B4-BE49-F238E27FC236}">
                        <a16:creationId xmlns:a16="http://schemas.microsoft.com/office/drawing/2014/main" id="{216C3C53-80C7-A54A-B5E0-8F173942F741}"/>
                      </a:ext>
                    </a:extLst>
                  </p:cNvPr>
                  <p:cNvGrpSpPr>
                    <a:grpSpLocks noChangeAspect="1"/>
                  </p:cNvGrpSpPr>
                  <p:nvPr/>
                </p:nvGrpSpPr>
                <p:grpSpPr>
                  <a:xfrm>
                    <a:off x="5748327" y="2988296"/>
                    <a:ext cx="180743" cy="122317"/>
                    <a:chOff x="3384049" y="2355033"/>
                    <a:chExt cx="490998" cy="332280"/>
                  </a:xfrm>
                  <a:solidFill>
                    <a:schemeClr val="bg2"/>
                  </a:solidFill>
                </p:grpSpPr>
                <p:sp>
                  <p:nvSpPr>
                    <p:cNvPr id="471" name="Oval 470">
                      <a:extLst>
                        <a:ext uri="{FF2B5EF4-FFF2-40B4-BE49-F238E27FC236}">
                          <a16:creationId xmlns:a16="http://schemas.microsoft.com/office/drawing/2014/main" id="{DE1BBF22-917F-9E43-99A9-47FC53A91588}"/>
                        </a:ext>
                      </a:extLst>
                    </p:cNvPr>
                    <p:cNvSpPr>
                      <a:spLocks noChangeAspect="1"/>
                    </p:cNvSpPr>
                    <p:nvPr/>
                  </p:nvSpPr>
                  <p:spPr>
                    <a:xfrm>
                      <a:off x="3384049" y="243531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4E0922C4-BC2A-DA49-82E1-C7E3E015811E}"/>
                        </a:ext>
                      </a:extLst>
                    </p:cNvPr>
                    <p:cNvSpPr>
                      <a:spLocks noChangeAspect="1"/>
                    </p:cNvSpPr>
                    <p:nvPr/>
                  </p:nvSpPr>
                  <p:spPr>
                    <a:xfrm>
                      <a:off x="3620404" y="235503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5" name="Group 464">
                    <a:extLst>
                      <a:ext uri="{FF2B5EF4-FFF2-40B4-BE49-F238E27FC236}">
                        <a16:creationId xmlns:a16="http://schemas.microsoft.com/office/drawing/2014/main" id="{9A2FC474-A162-3848-ACCF-EDD50070DCBA}"/>
                      </a:ext>
                    </a:extLst>
                  </p:cNvPr>
                  <p:cNvGrpSpPr>
                    <a:grpSpLocks noChangeAspect="1"/>
                  </p:cNvGrpSpPr>
                  <p:nvPr/>
                </p:nvGrpSpPr>
                <p:grpSpPr>
                  <a:xfrm rot="15228572">
                    <a:off x="5058213" y="4478059"/>
                    <a:ext cx="180743" cy="122317"/>
                    <a:chOff x="3384049" y="2355033"/>
                    <a:chExt cx="490998" cy="332280"/>
                  </a:xfrm>
                  <a:solidFill>
                    <a:schemeClr val="bg2"/>
                  </a:solidFill>
                </p:grpSpPr>
                <p:sp>
                  <p:nvSpPr>
                    <p:cNvPr id="469" name="Oval 468">
                      <a:extLst>
                        <a:ext uri="{FF2B5EF4-FFF2-40B4-BE49-F238E27FC236}">
                          <a16:creationId xmlns:a16="http://schemas.microsoft.com/office/drawing/2014/main" id="{D01BFA22-80EE-EF44-BA85-7F237C1D637B}"/>
                        </a:ext>
                      </a:extLst>
                    </p:cNvPr>
                    <p:cNvSpPr>
                      <a:spLocks noChangeAspect="1"/>
                    </p:cNvSpPr>
                    <p:nvPr/>
                  </p:nvSpPr>
                  <p:spPr>
                    <a:xfrm>
                      <a:off x="3384049" y="243531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3ED8B875-3D2D-2E4E-B3DD-BF8CAC370D06}"/>
                        </a:ext>
                      </a:extLst>
                    </p:cNvPr>
                    <p:cNvSpPr>
                      <a:spLocks noChangeAspect="1"/>
                    </p:cNvSpPr>
                    <p:nvPr/>
                  </p:nvSpPr>
                  <p:spPr>
                    <a:xfrm>
                      <a:off x="3620404" y="2355033"/>
                      <a:ext cx="254643" cy="252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6" name="Oval 465">
                    <a:extLst>
                      <a:ext uri="{FF2B5EF4-FFF2-40B4-BE49-F238E27FC236}">
                        <a16:creationId xmlns:a16="http://schemas.microsoft.com/office/drawing/2014/main" id="{378B2B34-C23C-304E-A187-E44829846C50}"/>
                      </a:ext>
                    </a:extLst>
                  </p:cNvPr>
                  <p:cNvSpPr>
                    <a:spLocks noChangeAspect="1"/>
                  </p:cNvSpPr>
                  <p:nvPr/>
                </p:nvSpPr>
                <p:spPr>
                  <a:xfrm>
                    <a:off x="5821735" y="3471543"/>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F4368450-C80B-BD4A-99DB-DD37E4788836}"/>
                      </a:ext>
                    </a:extLst>
                  </p:cNvPr>
                  <p:cNvSpPr>
                    <a:spLocks noChangeAspect="1"/>
                  </p:cNvSpPr>
                  <p:nvPr/>
                </p:nvSpPr>
                <p:spPr>
                  <a:xfrm>
                    <a:off x="5134103" y="2605865"/>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2CEA22AF-FF8D-3D49-95F4-A76F54BE3178}"/>
                      </a:ext>
                    </a:extLst>
                  </p:cNvPr>
                  <p:cNvSpPr>
                    <a:spLocks noChangeAspect="1"/>
                  </p:cNvSpPr>
                  <p:nvPr/>
                </p:nvSpPr>
                <p:spPr>
                  <a:xfrm>
                    <a:off x="5108043" y="3373065"/>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4" name="Picture 453">
                  <a:extLst>
                    <a:ext uri="{FF2B5EF4-FFF2-40B4-BE49-F238E27FC236}">
                      <a16:creationId xmlns:a16="http://schemas.microsoft.com/office/drawing/2014/main" id="{77548676-4127-9948-82B7-3D52772D4396}"/>
                    </a:ext>
                  </a:extLst>
                </p:cNvPr>
                <p:cNvPicPr>
                  <a:picLocks noChangeAspect="1"/>
                </p:cNvPicPr>
                <p:nvPr/>
              </p:nvPicPr>
              <p:blipFill>
                <a:blip r:embed="rId6"/>
                <a:stretch>
                  <a:fillRect/>
                </a:stretch>
              </p:blipFill>
              <p:spPr>
                <a:xfrm rot="13340396">
                  <a:off x="6145029" y="2974131"/>
                  <a:ext cx="395286" cy="256145"/>
                </a:xfrm>
                <a:prstGeom prst="rect">
                  <a:avLst/>
                </a:prstGeom>
              </p:spPr>
            </p:pic>
            <p:pic>
              <p:nvPicPr>
                <p:cNvPr id="455" name="Picture 454">
                  <a:extLst>
                    <a:ext uri="{FF2B5EF4-FFF2-40B4-BE49-F238E27FC236}">
                      <a16:creationId xmlns:a16="http://schemas.microsoft.com/office/drawing/2014/main" id="{FC0DF269-75A4-5A4F-A6EC-73C933CB7FB2}"/>
                    </a:ext>
                  </a:extLst>
                </p:cNvPr>
                <p:cNvPicPr>
                  <a:picLocks noChangeAspect="1"/>
                </p:cNvPicPr>
                <p:nvPr/>
              </p:nvPicPr>
              <p:blipFill>
                <a:blip r:embed="rId6"/>
                <a:stretch>
                  <a:fillRect/>
                </a:stretch>
              </p:blipFill>
              <p:spPr>
                <a:xfrm rot="10472015">
                  <a:off x="5879906" y="5012543"/>
                  <a:ext cx="395286" cy="256145"/>
                </a:xfrm>
                <a:prstGeom prst="rect">
                  <a:avLst/>
                </a:prstGeom>
              </p:spPr>
            </p:pic>
            <p:pic>
              <p:nvPicPr>
                <p:cNvPr id="456" name="Picture 455">
                  <a:extLst>
                    <a:ext uri="{FF2B5EF4-FFF2-40B4-BE49-F238E27FC236}">
                      <a16:creationId xmlns:a16="http://schemas.microsoft.com/office/drawing/2014/main" id="{F925299B-A7A9-9B46-888D-433774B3E0E0}"/>
                    </a:ext>
                  </a:extLst>
                </p:cNvPr>
                <p:cNvPicPr>
                  <a:picLocks noChangeAspect="1"/>
                </p:cNvPicPr>
                <p:nvPr/>
              </p:nvPicPr>
              <p:blipFill>
                <a:blip r:embed="rId4"/>
                <a:stretch>
                  <a:fillRect/>
                </a:stretch>
              </p:blipFill>
              <p:spPr>
                <a:xfrm rot="17846478" flipH="1">
                  <a:off x="5964692" y="2212022"/>
                  <a:ext cx="222380" cy="411162"/>
                </a:xfrm>
                <a:prstGeom prst="rect">
                  <a:avLst/>
                </a:prstGeom>
              </p:spPr>
            </p:pic>
            <p:pic>
              <p:nvPicPr>
                <p:cNvPr id="457" name="Picture 456">
                  <a:extLst>
                    <a:ext uri="{FF2B5EF4-FFF2-40B4-BE49-F238E27FC236}">
                      <a16:creationId xmlns:a16="http://schemas.microsoft.com/office/drawing/2014/main" id="{A2A9E250-C501-0D49-BAA3-7EE95A10F87B}"/>
                    </a:ext>
                  </a:extLst>
                </p:cNvPr>
                <p:cNvPicPr>
                  <a:picLocks noChangeAspect="1"/>
                </p:cNvPicPr>
                <p:nvPr/>
              </p:nvPicPr>
              <p:blipFill>
                <a:blip r:embed="rId4"/>
                <a:stretch>
                  <a:fillRect/>
                </a:stretch>
              </p:blipFill>
              <p:spPr>
                <a:xfrm rot="19197136" flipH="1">
                  <a:off x="6943358" y="2256191"/>
                  <a:ext cx="222380" cy="411163"/>
                </a:xfrm>
                <a:prstGeom prst="rect">
                  <a:avLst/>
                </a:prstGeom>
              </p:spPr>
            </p:pic>
          </p:grpSp>
          <p:sp>
            <p:nvSpPr>
              <p:cNvPr id="451" name="Oval 450">
                <a:extLst>
                  <a:ext uri="{FF2B5EF4-FFF2-40B4-BE49-F238E27FC236}">
                    <a16:creationId xmlns:a16="http://schemas.microsoft.com/office/drawing/2014/main" id="{3EA2B7A9-471B-934E-BD95-79005F1FD390}"/>
                  </a:ext>
                </a:extLst>
              </p:cNvPr>
              <p:cNvSpPr>
                <a:spLocks noChangeAspect="1"/>
              </p:cNvSpPr>
              <p:nvPr/>
            </p:nvSpPr>
            <p:spPr>
              <a:xfrm>
                <a:off x="6338474" y="2216936"/>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570FA8B1-6F11-0C4B-ADEF-5F83007644FF}"/>
                  </a:ext>
                </a:extLst>
              </p:cNvPr>
              <p:cNvSpPr>
                <a:spLocks noChangeAspect="1"/>
              </p:cNvSpPr>
              <p:nvPr/>
            </p:nvSpPr>
            <p:spPr>
              <a:xfrm>
                <a:off x="6425479" y="2187384"/>
                <a:ext cx="93738" cy="92765"/>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0" name="TextBox 239">
              <a:extLst>
                <a:ext uri="{FF2B5EF4-FFF2-40B4-BE49-F238E27FC236}">
                  <a16:creationId xmlns:a16="http://schemas.microsoft.com/office/drawing/2014/main" id="{8BA99B61-D332-6742-8504-BAD5BCA36FC5}"/>
                </a:ext>
              </a:extLst>
            </p:cNvPr>
            <p:cNvSpPr txBox="1"/>
            <p:nvPr/>
          </p:nvSpPr>
          <p:spPr>
            <a:xfrm>
              <a:off x="4717142" y="1298101"/>
              <a:ext cx="2717480" cy="400110"/>
            </a:xfrm>
            <a:prstGeom prst="rect">
              <a:avLst/>
            </a:prstGeom>
            <a:noFill/>
          </p:spPr>
          <p:txBody>
            <a:bodyPr wrap="square" rtlCol="0">
              <a:spAutoFit/>
            </a:bodyPr>
            <a:lstStyle/>
            <a:p>
              <a:pPr algn="ctr"/>
              <a:r>
                <a:rPr lang="en-US" sz="2000" b="1" dirty="0">
                  <a:solidFill>
                    <a:srgbClr val="92D050"/>
                  </a:solidFill>
                </a:rPr>
                <a:t>SELECTION</a:t>
              </a:r>
            </a:p>
          </p:txBody>
        </p:sp>
      </p:grpSp>
      <p:sp>
        <p:nvSpPr>
          <p:cNvPr id="242" name="TextBox 241">
            <a:extLst>
              <a:ext uri="{FF2B5EF4-FFF2-40B4-BE49-F238E27FC236}">
                <a16:creationId xmlns:a16="http://schemas.microsoft.com/office/drawing/2014/main" id="{6115EF0B-CF98-AD47-8B1D-5E91F1B65741}"/>
              </a:ext>
            </a:extLst>
          </p:cNvPr>
          <p:cNvSpPr txBox="1"/>
          <p:nvPr/>
        </p:nvSpPr>
        <p:spPr>
          <a:xfrm>
            <a:off x="4486" y="6513841"/>
            <a:ext cx="8934138" cy="307777"/>
          </a:xfrm>
          <a:prstGeom prst="rect">
            <a:avLst/>
          </a:prstGeom>
          <a:noFill/>
        </p:spPr>
        <p:txBody>
          <a:bodyPr wrap="square" rtlCol="0">
            <a:spAutoFit/>
          </a:bodyPr>
          <a:lstStyle/>
          <a:p>
            <a:r>
              <a:rPr lang="en-US" sz="1400" dirty="0">
                <a:solidFill>
                  <a:schemeClr val="bg1"/>
                </a:solidFill>
              </a:rPr>
              <a:t>Wright </a:t>
            </a:r>
            <a:r>
              <a:rPr lang="en-US" sz="1400" i="1" dirty="0">
                <a:solidFill>
                  <a:schemeClr val="bg1"/>
                </a:solidFill>
              </a:rPr>
              <a:t>et al.</a:t>
            </a:r>
            <a:r>
              <a:rPr lang="en-US" sz="1400" dirty="0">
                <a:solidFill>
                  <a:schemeClr val="bg1"/>
                </a:solidFill>
              </a:rPr>
              <a:t> (Second round revision for </a:t>
            </a:r>
            <a:r>
              <a:rPr lang="en-US" sz="1400" i="1" dirty="0">
                <a:solidFill>
                  <a:schemeClr val="bg1"/>
                </a:solidFill>
              </a:rPr>
              <a:t>Microbiome</a:t>
            </a:r>
            <a:r>
              <a:rPr lang="en-US" sz="1400" dirty="0">
                <a:solidFill>
                  <a:schemeClr val="bg1"/>
                </a:solidFill>
              </a:rPr>
              <a:t>)</a:t>
            </a:r>
          </a:p>
        </p:txBody>
      </p:sp>
      <p:sp>
        <p:nvSpPr>
          <p:cNvPr id="244" name="Rectangle 243">
            <a:extLst>
              <a:ext uri="{FF2B5EF4-FFF2-40B4-BE49-F238E27FC236}">
                <a16:creationId xmlns:a16="http://schemas.microsoft.com/office/drawing/2014/main" id="{8658B664-6DD9-1043-ACD7-588952B0BC4C}"/>
              </a:ext>
            </a:extLst>
          </p:cNvPr>
          <p:cNvSpPr/>
          <p:nvPr/>
        </p:nvSpPr>
        <p:spPr>
          <a:xfrm>
            <a:off x="0" y="0"/>
            <a:ext cx="12192000" cy="60047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OBJECTIVE 1: UNDERSTANDING MARINE MICROBIAL COMMUNITY DYNAMICS</a:t>
            </a:r>
          </a:p>
        </p:txBody>
      </p:sp>
    </p:spTree>
    <p:extLst>
      <p:ext uri="{BB962C8B-B14F-4D97-AF65-F5344CB8AC3E}">
        <p14:creationId xmlns:p14="http://schemas.microsoft.com/office/powerpoint/2010/main" val="98645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500"/>
                                        <p:tgtEl>
                                          <p:spTgt spid="3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7"/>
                                        </p:tgtEl>
                                        <p:attrNameLst>
                                          <p:attrName>style.visibility</p:attrName>
                                        </p:attrNameLst>
                                      </p:cBhvr>
                                      <p:to>
                                        <p:strVal val="visible"/>
                                      </p:to>
                                    </p:set>
                                    <p:animEffect transition="in" filter="fade">
                                      <p:cBhvr>
                                        <p:cTn id="18" dur="500"/>
                                        <p:tgtEl>
                                          <p:spTgt spid="327"/>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07"/>
                                        </p:tgtEl>
                                        <p:attrNameLst>
                                          <p:attrName>style.visibility</p:attrName>
                                        </p:attrNameLst>
                                      </p:cBhvr>
                                      <p:to>
                                        <p:strVal val="visible"/>
                                      </p:to>
                                    </p:set>
                                    <p:animEffect transition="in" filter="fade">
                                      <p:cBhvr>
                                        <p:cTn id="22" dur="1000"/>
                                        <p:tgtEl>
                                          <p:spTgt spid="30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8"/>
                                        </p:tgtEl>
                                        <p:attrNameLst>
                                          <p:attrName>style.visibility</p:attrName>
                                        </p:attrNameLst>
                                      </p:cBhvr>
                                      <p:to>
                                        <p:strVal val="visible"/>
                                      </p:to>
                                    </p:set>
                                    <p:animEffect transition="in" filter="fade">
                                      <p:cBhvr>
                                        <p:cTn id="25" dur="1000"/>
                                        <p:tgtEl>
                                          <p:spTgt spid="328"/>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20"/>
                                        </p:tgtEl>
                                        <p:attrNameLst>
                                          <p:attrName>style.visibility</p:attrName>
                                        </p:attrNameLst>
                                      </p:cBhvr>
                                      <p:to>
                                        <p:strVal val="visible"/>
                                      </p:to>
                                    </p:set>
                                    <p:animEffect transition="in" filter="fade">
                                      <p:cBhvr>
                                        <p:cTn id="29" dur="1000"/>
                                        <p:tgtEl>
                                          <p:spTgt spid="3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fade">
                                      <p:cBhvr>
                                        <p:cTn id="32" dur="1000"/>
                                        <p:tgtEl>
                                          <p:spTgt spid="329"/>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314"/>
                                        </p:tgtEl>
                                        <p:attrNameLst>
                                          <p:attrName>style.visibility</p:attrName>
                                        </p:attrNameLst>
                                      </p:cBhvr>
                                      <p:to>
                                        <p:strVal val="visible"/>
                                      </p:to>
                                    </p:set>
                                    <p:animEffect transition="in" filter="fade">
                                      <p:cBhvr>
                                        <p:cTn id="36" dur="1000"/>
                                        <p:tgtEl>
                                          <p:spTgt spid="3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0"/>
                                        </p:tgtEl>
                                        <p:attrNameLst>
                                          <p:attrName>style.visibility</p:attrName>
                                        </p:attrNameLst>
                                      </p:cBhvr>
                                      <p:to>
                                        <p:strVal val="visible"/>
                                      </p:to>
                                    </p:set>
                                    <p:animEffect transition="in" filter="fade">
                                      <p:cBhvr>
                                        <p:cTn id="39"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27" grpId="0"/>
      <p:bldP spid="328" grpId="0"/>
      <p:bldP spid="329" grpId="0"/>
      <p:bldP spid="3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sp>
        <p:nvSpPr>
          <p:cNvPr id="15" name="Rectangle 14">
            <a:extLst>
              <a:ext uri="{FF2B5EF4-FFF2-40B4-BE49-F238E27FC236}">
                <a16:creationId xmlns:a16="http://schemas.microsoft.com/office/drawing/2014/main" id="{7826A9A3-A477-CB4F-938B-8C47483DDF6D}"/>
              </a:ext>
            </a:extLst>
          </p:cNvPr>
          <p:cNvSpPr/>
          <p:nvPr/>
        </p:nvSpPr>
        <p:spPr>
          <a:xfrm>
            <a:off x="0" y="0"/>
            <a:ext cx="12192000" cy="7089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OBJECTIVE 2: APPLY FINDINGS TO PET (PLASTIC) DEGRADATION</a:t>
            </a:r>
          </a:p>
        </p:txBody>
      </p:sp>
      <p:pic>
        <p:nvPicPr>
          <p:cNvPr id="5" name="Picture 4">
            <a:extLst>
              <a:ext uri="{FF2B5EF4-FFF2-40B4-BE49-F238E27FC236}">
                <a16:creationId xmlns:a16="http://schemas.microsoft.com/office/drawing/2014/main" id="{2F3A8E73-7C86-6640-82BB-1DA0D23B6A7E}"/>
              </a:ext>
            </a:extLst>
          </p:cNvPr>
          <p:cNvPicPr>
            <a:picLocks noChangeAspect="1"/>
          </p:cNvPicPr>
          <p:nvPr/>
        </p:nvPicPr>
        <p:blipFill>
          <a:blip r:embed="rId4"/>
          <a:stretch>
            <a:fillRect/>
          </a:stretch>
        </p:blipFill>
        <p:spPr>
          <a:xfrm>
            <a:off x="2004244" y="837347"/>
            <a:ext cx="7887901" cy="5558023"/>
          </a:xfrm>
          <a:prstGeom prst="rect">
            <a:avLst/>
          </a:prstGeom>
        </p:spPr>
      </p:pic>
      <p:grpSp>
        <p:nvGrpSpPr>
          <p:cNvPr id="2" name="Group 1">
            <a:extLst>
              <a:ext uri="{FF2B5EF4-FFF2-40B4-BE49-F238E27FC236}">
                <a16:creationId xmlns:a16="http://schemas.microsoft.com/office/drawing/2014/main" id="{C40FF1AB-C7B2-2B41-A521-096E8803575B}"/>
              </a:ext>
            </a:extLst>
          </p:cNvPr>
          <p:cNvGrpSpPr/>
          <p:nvPr/>
        </p:nvGrpSpPr>
        <p:grpSpPr>
          <a:xfrm>
            <a:off x="2304918" y="1296763"/>
            <a:ext cx="2752500" cy="4167847"/>
            <a:chOff x="2294845" y="1391052"/>
            <a:chExt cx="2855654" cy="4364220"/>
          </a:xfrm>
        </p:grpSpPr>
        <p:sp>
          <p:nvSpPr>
            <p:cNvPr id="6" name="Oval 5">
              <a:extLst>
                <a:ext uri="{FF2B5EF4-FFF2-40B4-BE49-F238E27FC236}">
                  <a16:creationId xmlns:a16="http://schemas.microsoft.com/office/drawing/2014/main" id="{95DD508B-E2A0-0049-8006-9C63B0CFF32D}"/>
                </a:ext>
              </a:extLst>
            </p:cNvPr>
            <p:cNvSpPr/>
            <p:nvPr/>
          </p:nvSpPr>
          <p:spPr>
            <a:xfrm rot="2092993">
              <a:off x="2667883" y="2041689"/>
              <a:ext cx="1789726" cy="371358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2895BCF-7C99-BF4D-97B4-6099B146154A}"/>
                </a:ext>
              </a:extLst>
            </p:cNvPr>
            <p:cNvSpPr txBox="1"/>
            <p:nvPr/>
          </p:nvSpPr>
          <p:spPr>
            <a:xfrm>
              <a:off x="2294845" y="1391052"/>
              <a:ext cx="1699717" cy="1256884"/>
            </a:xfrm>
            <a:prstGeom prst="rect">
              <a:avLst/>
            </a:prstGeom>
            <a:noFill/>
          </p:spPr>
          <p:txBody>
            <a:bodyPr wrap="square" rtlCol="0">
              <a:spAutoFit/>
            </a:bodyPr>
            <a:lstStyle/>
            <a:p>
              <a:pPr algn="ctr"/>
              <a:r>
                <a:rPr lang="en-US" sz="2400" b="1" dirty="0">
                  <a:solidFill>
                    <a:srgbClr val="FFC000"/>
                  </a:solidFill>
                </a:rPr>
                <a:t>PET monomer (BHET)</a:t>
              </a:r>
            </a:p>
          </p:txBody>
        </p:sp>
        <p:cxnSp>
          <p:nvCxnSpPr>
            <p:cNvPr id="12" name="Straight Arrow Connector 11">
              <a:extLst>
                <a:ext uri="{FF2B5EF4-FFF2-40B4-BE49-F238E27FC236}">
                  <a16:creationId xmlns:a16="http://schemas.microsoft.com/office/drawing/2014/main" id="{FEED3F95-6DB0-0648-A0B8-1FC8FA14E514}"/>
                </a:ext>
              </a:extLst>
            </p:cNvPr>
            <p:cNvCxnSpPr>
              <a:cxnSpLocks/>
            </p:cNvCxnSpPr>
            <p:nvPr/>
          </p:nvCxnSpPr>
          <p:spPr>
            <a:xfrm flipH="1">
              <a:off x="4273420" y="1604865"/>
              <a:ext cx="877079" cy="1170791"/>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E2D0BA-4A64-4F48-9C11-D12512F2D7EA}"/>
              </a:ext>
            </a:extLst>
          </p:cNvPr>
          <p:cNvGrpSpPr/>
          <p:nvPr/>
        </p:nvGrpSpPr>
        <p:grpSpPr>
          <a:xfrm>
            <a:off x="5896947" y="1500955"/>
            <a:ext cx="4023573" cy="3781567"/>
            <a:chOff x="5896947" y="1604865"/>
            <a:chExt cx="4174362" cy="3959740"/>
          </a:xfrm>
        </p:grpSpPr>
        <p:sp>
          <p:nvSpPr>
            <p:cNvPr id="8" name="Oval 7">
              <a:extLst>
                <a:ext uri="{FF2B5EF4-FFF2-40B4-BE49-F238E27FC236}">
                  <a16:creationId xmlns:a16="http://schemas.microsoft.com/office/drawing/2014/main" id="{9E42C075-8F54-BE4E-AF27-B1FC4B232C31}"/>
                </a:ext>
              </a:extLst>
            </p:cNvPr>
            <p:cNvSpPr/>
            <p:nvPr/>
          </p:nvSpPr>
          <p:spPr>
            <a:xfrm rot="20936588">
              <a:off x="6219098" y="2680407"/>
              <a:ext cx="3475329" cy="2037739"/>
            </a:xfrm>
            <a:prstGeom prst="ellipse">
              <a:avLst/>
            </a:prstGeom>
            <a:noFill/>
            <a:ln w="3810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C2D92A-4C20-B849-A577-BCE8F8F3E81E}"/>
                </a:ext>
              </a:extLst>
            </p:cNvPr>
            <p:cNvSpPr txBox="1"/>
            <p:nvPr/>
          </p:nvSpPr>
          <p:spPr>
            <a:xfrm>
              <a:off x="7707721" y="4694455"/>
              <a:ext cx="2363588" cy="870150"/>
            </a:xfrm>
            <a:prstGeom prst="rect">
              <a:avLst/>
            </a:prstGeom>
            <a:noFill/>
          </p:spPr>
          <p:txBody>
            <a:bodyPr wrap="square" rtlCol="0">
              <a:spAutoFit/>
            </a:bodyPr>
            <a:lstStyle/>
            <a:p>
              <a:pPr algn="ctr"/>
              <a:r>
                <a:rPr lang="en-US" sz="2400" b="1" dirty="0">
                  <a:solidFill>
                    <a:srgbClr val="D883FF"/>
                  </a:solidFill>
                </a:rPr>
                <a:t>Low crystallinity PET</a:t>
              </a:r>
            </a:p>
          </p:txBody>
        </p:sp>
        <p:cxnSp>
          <p:nvCxnSpPr>
            <p:cNvPr id="16" name="Straight Arrow Connector 15">
              <a:extLst>
                <a:ext uri="{FF2B5EF4-FFF2-40B4-BE49-F238E27FC236}">
                  <a16:creationId xmlns:a16="http://schemas.microsoft.com/office/drawing/2014/main" id="{773E7493-54AF-1D47-93F4-8C792A6690D9}"/>
                </a:ext>
              </a:extLst>
            </p:cNvPr>
            <p:cNvCxnSpPr/>
            <p:nvPr/>
          </p:nvCxnSpPr>
          <p:spPr>
            <a:xfrm>
              <a:off x="5896947" y="1604865"/>
              <a:ext cx="1486760" cy="1363340"/>
            </a:xfrm>
            <a:prstGeom prst="straightConnector1">
              <a:avLst/>
            </a:prstGeom>
            <a:ln w="76200">
              <a:solidFill>
                <a:srgbClr val="D883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6A28EC4-FD43-574D-9A70-A5E9E0344504}"/>
              </a:ext>
            </a:extLst>
          </p:cNvPr>
          <p:cNvGrpSpPr/>
          <p:nvPr/>
        </p:nvGrpSpPr>
        <p:grpSpPr>
          <a:xfrm>
            <a:off x="3562746" y="1759632"/>
            <a:ext cx="3239176" cy="4235016"/>
            <a:chOff x="3562746" y="1863541"/>
            <a:chExt cx="3360569" cy="4434553"/>
          </a:xfrm>
        </p:grpSpPr>
        <p:sp>
          <p:nvSpPr>
            <p:cNvPr id="11" name="Oval 10">
              <a:extLst>
                <a:ext uri="{FF2B5EF4-FFF2-40B4-BE49-F238E27FC236}">
                  <a16:creationId xmlns:a16="http://schemas.microsoft.com/office/drawing/2014/main" id="{A055B2F1-F794-014C-9106-2F9C83E9400C}"/>
                </a:ext>
              </a:extLst>
            </p:cNvPr>
            <p:cNvSpPr/>
            <p:nvPr/>
          </p:nvSpPr>
          <p:spPr>
            <a:xfrm rot="20393245">
              <a:off x="4870580" y="3228392"/>
              <a:ext cx="2052735" cy="304177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DE5CA71-68AD-094C-BCDF-86E27584A0F6}"/>
                </a:ext>
              </a:extLst>
            </p:cNvPr>
            <p:cNvCxnSpPr>
              <a:cxnSpLocks/>
            </p:cNvCxnSpPr>
            <p:nvPr/>
          </p:nvCxnSpPr>
          <p:spPr>
            <a:xfrm>
              <a:off x="5579706" y="1863541"/>
              <a:ext cx="317241" cy="175673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0AC4E64-5367-3647-8645-C3E2C3B33BAF}"/>
                </a:ext>
              </a:extLst>
            </p:cNvPr>
            <p:cNvSpPr txBox="1"/>
            <p:nvPr/>
          </p:nvSpPr>
          <p:spPr>
            <a:xfrm>
              <a:off x="3562746" y="5097765"/>
              <a:ext cx="1690264" cy="1200329"/>
            </a:xfrm>
            <a:prstGeom prst="rect">
              <a:avLst/>
            </a:prstGeom>
            <a:noFill/>
          </p:spPr>
          <p:txBody>
            <a:bodyPr wrap="square" rtlCol="0">
              <a:spAutoFit/>
            </a:bodyPr>
            <a:lstStyle/>
            <a:p>
              <a:pPr algn="ctr"/>
              <a:r>
                <a:rPr lang="en-US" sz="2400" b="1" dirty="0"/>
                <a:t>PET/ weathered PET/other</a:t>
              </a:r>
            </a:p>
          </p:txBody>
        </p:sp>
      </p:grpSp>
      <p:sp>
        <p:nvSpPr>
          <p:cNvPr id="18" name="TextBox 17">
            <a:extLst>
              <a:ext uri="{FF2B5EF4-FFF2-40B4-BE49-F238E27FC236}">
                <a16:creationId xmlns:a16="http://schemas.microsoft.com/office/drawing/2014/main" id="{F83EC6A2-88BC-EE40-A0C2-F2AF847BA27C}"/>
              </a:ext>
            </a:extLst>
          </p:cNvPr>
          <p:cNvSpPr txBox="1"/>
          <p:nvPr/>
        </p:nvSpPr>
        <p:spPr>
          <a:xfrm>
            <a:off x="0" y="6448114"/>
            <a:ext cx="8934138" cy="369332"/>
          </a:xfrm>
          <a:prstGeom prst="rect">
            <a:avLst/>
          </a:prstGeom>
          <a:noFill/>
        </p:spPr>
        <p:txBody>
          <a:bodyPr wrap="square" rtlCol="0">
            <a:spAutoFit/>
          </a:bodyPr>
          <a:lstStyle/>
          <a:p>
            <a:r>
              <a:rPr lang="en-US" dirty="0">
                <a:solidFill>
                  <a:schemeClr val="bg1"/>
                </a:solidFill>
              </a:rPr>
              <a:t>Wright </a:t>
            </a:r>
            <a:r>
              <a:rPr lang="en-US" i="1" dirty="0">
                <a:solidFill>
                  <a:schemeClr val="bg1"/>
                </a:solidFill>
              </a:rPr>
              <a:t>et al.</a:t>
            </a:r>
            <a:r>
              <a:rPr lang="en-US" dirty="0">
                <a:solidFill>
                  <a:schemeClr val="bg1"/>
                </a:solidFill>
              </a:rPr>
              <a:t> (In prep.)</a:t>
            </a:r>
          </a:p>
        </p:txBody>
      </p:sp>
      <p:sp>
        <p:nvSpPr>
          <p:cNvPr id="14" name="Oval 13">
            <a:extLst>
              <a:ext uri="{FF2B5EF4-FFF2-40B4-BE49-F238E27FC236}">
                <a16:creationId xmlns:a16="http://schemas.microsoft.com/office/drawing/2014/main" id="{984FEB78-BE97-CB41-974F-17F96FADD3D7}"/>
              </a:ext>
            </a:extLst>
          </p:cNvPr>
          <p:cNvSpPr/>
          <p:nvPr/>
        </p:nvSpPr>
        <p:spPr>
          <a:xfrm>
            <a:off x="5029043" y="962248"/>
            <a:ext cx="839529" cy="66903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32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3"/>
                                      </p:to>
                                    </p:set>
                                    <p:animEffect filter="image" prLst="opacity: 0.3">
                                      <p:cBhvr rctx="IE">
                                        <p:cTn id="7" dur="indefinite"/>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sp>
        <p:nvSpPr>
          <p:cNvPr id="15" name="Rectangle 14">
            <a:extLst>
              <a:ext uri="{FF2B5EF4-FFF2-40B4-BE49-F238E27FC236}">
                <a16:creationId xmlns:a16="http://schemas.microsoft.com/office/drawing/2014/main" id="{7826A9A3-A477-CB4F-938B-8C47483DDF6D}"/>
              </a:ext>
            </a:extLst>
          </p:cNvPr>
          <p:cNvSpPr/>
          <p:nvPr/>
        </p:nvSpPr>
        <p:spPr>
          <a:xfrm>
            <a:off x="0" y="0"/>
            <a:ext cx="12192000" cy="540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OBJECTIVE 2: PET COMMUNITY CHANGES</a:t>
            </a:r>
          </a:p>
        </p:txBody>
      </p:sp>
      <p:grpSp>
        <p:nvGrpSpPr>
          <p:cNvPr id="8" name="Group 7">
            <a:extLst>
              <a:ext uri="{FF2B5EF4-FFF2-40B4-BE49-F238E27FC236}">
                <a16:creationId xmlns:a16="http://schemas.microsoft.com/office/drawing/2014/main" id="{4607DF2B-A81C-2744-AE75-23E684CB75E5}"/>
              </a:ext>
            </a:extLst>
          </p:cNvPr>
          <p:cNvGrpSpPr>
            <a:grpSpLocks noChangeAspect="1"/>
          </p:cNvGrpSpPr>
          <p:nvPr/>
        </p:nvGrpSpPr>
        <p:grpSpPr>
          <a:xfrm>
            <a:off x="543562" y="701511"/>
            <a:ext cx="5040000" cy="2727435"/>
            <a:chOff x="4762272" y="0"/>
            <a:chExt cx="4453446" cy="2410017"/>
          </a:xfrm>
        </p:grpSpPr>
        <p:pic>
          <p:nvPicPr>
            <p:cNvPr id="9" name="Picture 8">
              <a:extLst>
                <a:ext uri="{FF2B5EF4-FFF2-40B4-BE49-F238E27FC236}">
                  <a16:creationId xmlns:a16="http://schemas.microsoft.com/office/drawing/2014/main" id="{06809774-92FE-3444-B459-9E332F503110}"/>
                </a:ext>
              </a:extLst>
            </p:cNvPr>
            <p:cNvPicPr>
              <a:picLocks noChangeAspect="1"/>
            </p:cNvPicPr>
            <p:nvPr/>
          </p:nvPicPr>
          <p:blipFill rotWithShape="1">
            <a:blip r:embed="rId4"/>
            <a:srcRect l="37400" r="20528" b="70612"/>
            <a:stretch/>
          </p:blipFill>
          <p:spPr>
            <a:xfrm>
              <a:off x="4762272" y="0"/>
              <a:ext cx="4453446" cy="2015412"/>
            </a:xfrm>
            <a:prstGeom prst="rect">
              <a:avLst/>
            </a:prstGeom>
          </p:spPr>
        </p:pic>
        <p:pic>
          <p:nvPicPr>
            <p:cNvPr id="11" name="Picture 10">
              <a:extLst>
                <a:ext uri="{FF2B5EF4-FFF2-40B4-BE49-F238E27FC236}">
                  <a16:creationId xmlns:a16="http://schemas.microsoft.com/office/drawing/2014/main" id="{90CEC39E-47A8-DC47-B767-ADF595A6ED3F}"/>
                </a:ext>
              </a:extLst>
            </p:cNvPr>
            <p:cNvPicPr>
              <a:picLocks noChangeAspect="1"/>
            </p:cNvPicPr>
            <p:nvPr/>
          </p:nvPicPr>
          <p:blipFill rotWithShape="1">
            <a:blip r:embed="rId4"/>
            <a:srcRect l="37400" t="92810" r="20528"/>
            <a:stretch/>
          </p:blipFill>
          <p:spPr>
            <a:xfrm>
              <a:off x="4762272" y="1916958"/>
              <a:ext cx="4453446" cy="493059"/>
            </a:xfrm>
            <a:prstGeom prst="rect">
              <a:avLst/>
            </a:prstGeom>
          </p:spPr>
        </p:pic>
      </p:grpSp>
      <p:grpSp>
        <p:nvGrpSpPr>
          <p:cNvPr id="16" name="Group 15">
            <a:extLst>
              <a:ext uri="{FF2B5EF4-FFF2-40B4-BE49-F238E27FC236}">
                <a16:creationId xmlns:a16="http://schemas.microsoft.com/office/drawing/2014/main" id="{FDCA027E-0D24-A847-A0A7-8A5ACA285A6D}"/>
              </a:ext>
            </a:extLst>
          </p:cNvPr>
          <p:cNvGrpSpPr>
            <a:grpSpLocks noChangeAspect="1"/>
          </p:cNvGrpSpPr>
          <p:nvPr/>
        </p:nvGrpSpPr>
        <p:grpSpPr>
          <a:xfrm>
            <a:off x="543562" y="3632345"/>
            <a:ext cx="5040000" cy="2752090"/>
            <a:chOff x="4762272" y="0"/>
            <a:chExt cx="4453446" cy="2431802"/>
          </a:xfrm>
        </p:grpSpPr>
        <p:pic>
          <p:nvPicPr>
            <p:cNvPr id="17" name="Picture 16">
              <a:extLst>
                <a:ext uri="{FF2B5EF4-FFF2-40B4-BE49-F238E27FC236}">
                  <a16:creationId xmlns:a16="http://schemas.microsoft.com/office/drawing/2014/main" id="{25C3D040-D157-5347-AC2C-CA7E1B481012}"/>
                </a:ext>
              </a:extLst>
            </p:cNvPr>
            <p:cNvPicPr>
              <a:picLocks noChangeAspect="1"/>
            </p:cNvPicPr>
            <p:nvPr/>
          </p:nvPicPr>
          <p:blipFill rotWithShape="1">
            <a:blip r:embed="rId5"/>
            <a:srcRect l="37399" r="20528" b="70612"/>
            <a:stretch/>
          </p:blipFill>
          <p:spPr>
            <a:xfrm>
              <a:off x="4762272" y="0"/>
              <a:ext cx="4453446" cy="2015412"/>
            </a:xfrm>
            <a:prstGeom prst="rect">
              <a:avLst/>
            </a:prstGeom>
          </p:spPr>
        </p:pic>
        <p:pic>
          <p:nvPicPr>
            <p:cNvPr id="18" name="Picture 17">
              <a:extLst>
                <a:ext uri="{FF2B5EF4-FFF2-40B4-BE49-F238E27FC236}">
                  <a16:creationId xmlns:a16="http://schemas.microsoft.com/office/drawing/2014/main" id="{60B54390-74B7-5F45-8B5F-28C08039A1D9}"/>
                </a:ext>
              </a:extLst>
            </p:cNvPr>
            <p:cNvPicPr>
              <a:picLocks noChangeAspect="1"/>
            </p:cNvPicPr>
            <p:nvPr/>
          </p:nvPicPr>
          <p:blipFill rotWithShape="1">
            <a:blip r:embed="rId5"/>
            <a:srcRect l="37399" t="92810" r="20528"/>
            <a:stretch/>
          </p:blipFill>
          <p:spPr>
            <a:xfrm>
              <a:off x="4762272" y="1938743"/>
              <a:ext cx="4453446" cy="493059"/>
            </a:xfrm>
            <a:prstGeom prst="rect">
              <a:avLst/>
            </a:prstGeom>
          </p:spPr>
        </p:pic>
      </p:grpSp>
      <p:grpSp>
        <p:nvGrpSpPr>
          <p:cNvPr id="19" name="Group 18">
            <a:extLst>
              <a:ext uri="{FF2B5EF4-FFF2-40B4-BE49-F238E27FC236}">
                <a16:creationId xmlns:a16="http://schemas.microsoft.com/office/drawing/2014/main" id="{170A591B-98B5-6F40-A1C0-F4A311D68693}"/>
              </a:ext>
            </a:extLst>
          </p:cNvPr>
          <p:cNvGrpSpPr>
            <a:grpSpLocks noChangeAspect="1"/>
          </p:cNvGrpSpPr>
          <p:nvPr/>
        </p:nvGrpSpPr>
        <p:grpSpPr>
          <a:xfrm>
            <a:off x="6598244" y="3632345"/>
            <a:ext cx="5039607" cy="2739951"/>
            <a:chOff x="4743870" y="0"/>
            <a:chExt cx="4462474" cy="2426173"/>
          </a:xfrm>
        </p:grpSpPr>
        <p:pic>
          <p:nvPicPr>
            <p:cNvPr id="20" name="Picture 19">
              <a:extLst>
                <a:ext uri="{FF2B5EF4-FFF2-40B4-BE49-F238E27FC236}">
                  <a16:creationId xmlns:a16="http://schemas.microsoft.com/office/drawing/2014/main" id="{6B066A7F-DE82-8A42-86ED-D84941A3D6D6}"/>
                </a:ext>
              </a:extLst>
            </p:cNvPr>
            <p:cNvPicPr>
              <a:picLocks noChangeAspect="1"/>
            </p:cNvPicPr>
            <p:nvPr/>
          </p:nvPicPr>
          <p:blipFill rotWithShape="1">
            <a:blip r:embed="rId6"/>
            <a:srcRect l="37312" r="20616" b="70612"/>
            <a:stretch/>
          </p:blipFill>
          <p:spPr>
            <a:xfrm>
              <a:off x="4752897" y="0"/>
              <a:ext cx="4453447" cy="2015412"/>
            </a:xfrm>
            <a:prstGeom prst="rect">
              <a:avLst/>
            </a:prstGeom>
          </p:spPr>
        </p:pic>
        <p:pic>
          <p:nvPicPr>
            <p:cNvPr id="21" name="Picture 20">
              <a:extLst>
                <a:ext uri="{FF2B5EF4-FFF2-40B4-BE49-F238E27FC236}">
                  <a16:creationId xmlns:a16="http://schemas.microsoft.com/office/drawing/2014/main" id="{EA19C6B2-EA2C-7246-9E4B-613B21EE5881}"/>
                </a:ext>
              </a:extLst>
            </p:cNvPr>
            <p:cNvPicPr>
              <a:picLocks noChangeAspect="1"/>
            </p:cNvPicPr>
            <p:nvPr/>
          </p:nvPicPr>
          <p:blipFill rotWithShape="1">
            <a:blip r:embed="rId6"/>
            <a:srcRect l="37312" t="92810" r="20616"/>
            <a:stretch/>
          </p:blipFill>
          <p:spPr>
            <a:xfrm>
              <a:off x="4743870" y="1933114"/>
              <a:ext cx="4453447" cy="493059"/>
            </a:xfrm>
            <a:prstGeom prst="rect">
              <a:avLst/>
            </a:prstGeom>
          </p:spPr>
        </p:pic>
      </p:grpSp>
      <p:sp>
        <p:nvSpPr>
          <p:cNvPr id="22" name="TextBox 21">
            <a:extLst>
              <a:ext uri="{FF2B5EF4-FFF2-40B4-BE49-F238E27FC236}">
                <a16:creationId xmlns:a16="http://schemas.microsoft.com/office/drawing/2014/main" id="{DCCBF016-2B3B-0A46-9EA0-BC03C02D24AB}"/>
              </a:ext>
            </a:extLst>
          </p:cNvPr>
          <p:cNvSpPr txBox="1"/>
          <p:nvPr/>
        </p:nvSpPr>
        <p:spPr>
          <a:xfrm>
            <a:off x="0" y="6448114"/>
            <a:ext cx="8934138" cy="369332"/>
          </a:xfrm>
          <a:prstGeom prst="rect">
            <a:avLst/>
          </a:prstGeom>
          <a:noFill/>
        </p:spPr>
        <p:txBody>
          <a:bodyPr wrap="square" rtlCol="0">
            <a:spAutoFit/>
          </a:bodyPr>
          <a:lstStyle/>
          <a:p>
            <a:r>
              <a:rPr lang="en-US" dirty="0">
                <a:solidFill>
                  <a:schemeClr val="bg1"/>
                </a:solidFill>
              </a:rPr>
              <a:t>Wright </a:t>
            </a:r>
            <a:r>
              <a:rPr lang="en-US" i="1" dirty="0">
                <a:solidFill>
                  <a:schemeClr val="bg1"/>
                </a:solidFill>
              </a:rPr>
              <a:t>et al.</a:t>
            </a:r>
            <a:r>
              <a:rPr lang="en-US" dirty="0">
                <a:solidFill>
                  <a:schemeClr val="bg1"/>
                </a:solidFill>
              </a:rPr>
              <a:t> (In prep.)</a:t>
            </a:r>
          </a:p>
        </p:txBody>
      </p:sp>
      <p:grpSp>
        <p:nvGrpSpPr>
          <p:cNvPr id="6" name="Group 5">
            <a:extLst>
              <a:ext uri="{FF2B5EF4-FFF2-40B4-BE49-F238E27FC236}">
                <a16:creationId xmlns:a16="http://schemas.microsoft.com/office/drawing/2014/main" id="{46B60110-D2A7-7F4B-9565-217461406A65}"/>
              </a:ext>
            </a:extLst>
          </p:cNvPr>
          <p:cNvGrpSpPr>
            <a:grpSpLocks noChangeAspect="1"/>
          </p:cNvGrpSpPr>
          <p:nvPr/>
        </p:nvGrpSpPr>
        <p:grpSpPr>
          <a:xfrm>
            <a:off x="6608438" y="723669"/>
            <a:ext cx="5040000" cy="2690015"/>
            <a:chOff x="4668253" y="1"/>
            <a:chExt cx="4539915" cy="2423103"/>
          </a:xfrm>
        </p:grpSpPr>
        <p:pic>
          <p:nvPicPr>
            <p:cNvPr id="3" name="Picture 2">
              <a:extLst>
                <a:ext uri="{FF2B5EF4-FFF2-40B4-BE49-F238E27FC236}">
                  <a16:creationId xmlns:a16="http://schemas.microsoft.com/office/drawing/2014/main" id="{E7617AD6-7F08-B74A-BB8E-B1A678E14844}"/>
                </a:ext>
              </a:extLst>
            </p:cNvPr>
            <p:cNvPicPr>
              <a:picLocks noChangeAspect="1"/>
            </p:cNvPicPr>
            <p:nvPr/>
          </p:nvPicPr>
          <p:blipFill rotWithShape="1">
            <a:blip r:embed="rId7"/>
            <a:srcRect l="36511" r="20599" b="71984"/>
            <a:stretch/>
          </p:blipFill>
          <p:spPr>
            <a:xfrm>
              <a:off x="4668253" y="1"/>
              <a:ext cx="4539915" cy="1921358"/>
            </a:xfrm>
            <a:prstGeom prst="rect">
              <a:avLst/>
            </a:prstGeom>
          </p:spPr>
        </p:pic>
        <p:pic>
          <p:nvPicPr>
            <p:cNvPr id="5" name="Picture 4">
              <a:extLst>
                <a:ext uri="{FF2B5EF4-FFF2-40B4-BE49-F238E27FC236}">
                  <a16:creationId xmlns:a16="http://schemas.microsoft.com/office/drawing/2014/main" id="{10712BD6-44D3-5540-BDB0-45C0197EADFE}"/>
                </a:ext>
              </a:extLst>
            </p:cNvPr>
            <p:cNvPicPr>
              <a:picLocks noChangeAspect="1"/>
            </p:cNvPicPr>
            <p:nvPr/>
          </p:nvPicPr>
          <p:blipFill rotWithShape="1">
            <a:blip r:embed="rId7"/>
            <a:srcRect l="36511" t="92450" r="20599"/>
            <a:stretch/>
          </p:blipFill>
          <p:spPr>
            <a:xfrm>
              <a:off x="4668253" y="1905316"/>
              <a:ext cx="4539915" cy="517788"/>
            </a:xfrm>
            <a:prstGeom prst="rect">
              <a:avLst/>
            </a:prstGeom>
          </p:spPr>
        </p:pic>
      </p:grpSp>
    </p:spTree>
    <p:extLst>
      <p:ext uri="{BB962C8B-B14F-4D97-AF65-F5344CB8AC3E}">
        <p14:creationId xmlns:p14="http://schemas.microsoft.com/office/powerpoint/2010/main" val="115067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sp>
        <p:nvSpPr>
          <p:cNvPr id="15" name="Rectangle 14">
            <a:extLst>
              <a:ext uri="{FF2B5EF4-FFF2-40B4-BE49-F238E27FC236}">
                <a16:creationId xmlns:a16="http://schemas.microsoft.com/office/drawing/2014/main" id="{7826A9A3-A477-CB4F-938B-8C47483DDF6D}"/>
              </a:ext>
            </a:extLst>
          </p:cNvPr>
          <p:cNvSpPr/>
          <p:nvPr/>
        </p:nvSpPr>
        <p:spPr>
          <a:xfrm>
            <a:off x="0" y="0"/>
            <a:ext cx="12192000" cy="540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t>OBJECTIVE 2: PET DEGRADATION</a:t>
            </a:r>
          </a:p>
        </p:txBody>
      </p:sp>
      <p:sp>
        <p:nvSpPr>
          <p:cNvPr id="17" name="TextBox 16">
            <a:extLst>
              <a:ext uri="{FF2B5EF4-FFF2-40B4-BE49-F238E27FC236}">
                <a16:creationId xmlns:a16="http://schemas.microsoft.com/office/drawing/2014/main" id="{D5D4A770-CFDC-7042-8A31-5FE1E39F79BA}"/>
              </a:ext>
            </a:extLst>
          </p:cNvPr>
          <p:cNvSpPr txBox="1"/>
          <p:nvPr/>
        </p:nvSpPr>
        <p:spPr>
          <a:xfrm>
            <a:off x="0" y="6448114"/>
            <a:ext cx="8934138" cy="369332"/>
          </a:xfrm>
          <a:prstGeom prst="rect">
            <a:avLst/>
          </a:prstGeom>
          <a:noFill/>
        </p:spPr>
        <p:txBody>
          <a:bodyPr wrap="square" rtlCol="0">
            <a:spAutoFit/>
          </a:bodyPr>
          <a:lstStyle/>
          <a:p>
            <a:r>
              <a:rPr lang="en-US" dirty="0">
                <a:solidFill>
                  <a:schemeClr val="bg1"/>
                </a:solidFill>
              </a:rPr>
              <a:t>Wright (2019) </a:t>
            </a:r>
            <a:r>
              <a:rPr lang="en-US" i="1" dirty="0">
                <a:solidFill>
                  <a:schemeClr val="bg1"/>
                </a:solidFill>
              </a:rPr>
              <a:t>Biological Sciences Review (magazine article)</a:t>
            </a:r>
          </a:p>
        </p:txBody>
      </p:sp>
      <p:pic>
        <p:nvPicPr>
          <p:cNvPr id="4" name="Picture 3">
            <a:extLst>
              <a:ext uri="{FF2B5EF4-FFF2-40B4-BE49-F238E27FC236}">
                <a16:creationId xmlns:a16="http://schemas.microsoft.com/office/drawing/2014/main" id="{3ED1AF47-A970-AF43-87BD-8B9736B9E522}"/>
              </a:ext>
            </a:extLst>
          </p:cNvPr>
          <p:cNvPicPr>
            <a:picLocks noChangeAspect="1"/>
          </p:cNvPicPr>
          <p:nvPr/>
        </p:nvPicPr>
        <p:blipFill rotWithShape="1">
          <a:blip r:embed="rId4"/>
          <a:srcRect l="5161" t="53576" r="39867" b="10545"/>
          <a:stretch/>
        </p:blipFill>
        <p:spPr>
          <a:xfrm>
            <a:off x="2789297" y="690558"/>
            <a:ext cx="6613404" cy="5757556"/>
          </a:xfrm>
          <a:prstGeom prst="rect">
            <a:avLst/>
          </a:prstGeom>
        </p:spPr>
      </p:pic>
      <p:pic>
        <p:nvPicPr>
          <p:cNvPr id="16" name="Picture 15">
            <a:extLst>
              <a:ext uri="{FF2B5EF4-FFF2-40B4-BE49-F238E27FC236}">
                <a16:creationId xmlns:a16="http://schemas.microsoft.com/office/drawing/2014/main" id="{1B5D2F48-4678-D142-885B-61C95288EB52}"/>
              </a:ext>
            </a:extLst>
          </p:cNvPr>
          <p:cNvPicPr>
            <a:picLocks noChangeAspect="1"/>
          </p:cNvPicPr>
          <p:nvPr/>
        </p:nvPicPr>
        <p:blipFill rotWithShape="1">
          <a:blip r:embed="rId5"/>
          <a:srcRect l="20000" t="41079" r="22727" b="40921"/>
          <a:stretch/>
        </p:blipFill>
        <p:spPr>
          <a:xfrm>
            <a:off x="9535907" y="2858151"/>
            <a:ext cx="2522885" cy="560641"/>
          </a:xfrm>
          <a:prstGeom prst="rect">
            <a:avLst/>
          </a:prstGeom>
        </p:spPr>
      </p:pic>
      <p:sp>
        <p:nvSpPr>
          <p:cNvPr id="18" name="TextBox 17">
            <a:extLst>
              <a:ext uri="{FF2B5EF4-FFF2-40B4-BE49-F238E27FC236}">
                <a16:creationId xmlns:a16="http://schemas.microsoft.com/office/drawing/2014/main" id="{14077669-0D15-F744-B484-8C7380813603}"/>
              </a:ext>
            </a:extLst>
          </p:cNvPr>
          <p:cNvSpPr txBox="1"/>
          <p:nvPr/>
        </p:nvSpPr>
        <p:spPr>
          <a:xfrm>
            <a:off x="9551480" y="3439209"/>
            <a:ext cx="2491740" cy="400110"/>
          </a:xfrm>
          <a:prstGeom prst="rect">
            <a:avLst/>
          </a:prstGeom>
          <a:noFill/>
        </p:spPr>
        <p:txBody>
          <a:bodyPr wrap="square" rtlCol="0">
            <a:spAutoFit/>
          </a:bodyPr>
          <a:lstStyle/>
          <a:p>
            <a:pPr algn="ctr"/>
            <a:r>
              <a:rPr lang="en-US" sz="2000" b="1" dirty="0">
                <a:solidFill>
                  <a:schemeClr val="bg1"/>
                </a:solidFill>
              </a:rPr>
              <a:t>BHET</a:t>
            </a:r>
          </a:p>
        </p:txBody>
      </p:sp>
    </p:spTree>
    <p:extLst>
      <p:ext uri="{BB962C8B-B14F-4D97-AF65-F5344CB8AC3E}">
        <p14:creationId xmlns:p14="http://schemas.microsoft.com/office/powerpoint/2010/main" val="31235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DA1DE-8689-5245-9157-001B48FC3E2B}"/>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r="5776" b="26097"/>
          <a:stretch/>
        </p:blipFill>
        <p:spPr>
          <a:xfrm>
            <a:off x="-1" y="0"/>
            <a:ext cx="12192000" cy="6858000"/>
          </a:xfrm>
          <a:prstGeom prst="rect">
            <a:avLst/>
          </a:prstGeom>
          <a:ln w="41275">
            <a:noFill/>
          </a:ln>
        </p:spPr>
      </p:pic>
      <p:sp>
        <p:nvSpPr>
          <p:cNvPr id="15" name="Rectangle 14">
            <a:extLst>
              <a:ext uri="{FF2B5EF4-FFF2-40B4-BE49-F238E27FC236}">
                <a16:creationId xmlns:a16="http://schemas.microsoft.com/office/drawing/2014/main" id="{7826A9A3-A477-CB4F-938B-8C47483DDF6D}"/>
              </a:ext>
            </a:extLst>
          </p:cNvPr>
          <p:cNvSpPr/>
          <p:nvPr/>
        </p:nvSpPr>
        <p:spPr>
          <a:xfrm>
            <a:off x="0" y="0"/>
            <a:ext cx="12192000" cy="54022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t>OBJECTIVE 2: PET-DEGRADING ISOLATES</a:t>
            </a:r>
          </a:p>
        </p:txBody>
      </p:sp>
      <p:grpSp>
        <p:nvGrpSpPr>
          <p:cNvPr id="3" name="Group 2">
            <a:extLst>
              <a:ext uri="{FF2B5EF4-FFF2-40B4-BE49-F238E27FC236}">
                <a16:creationId xmlns:a16="http://schemas.microsoft.com/office/drawing/2014/main" id="{8961D635-1DF4-EB46-8493-855637F0075A}"/>
              </a:ext>
            </a:extLst>
          </p:cNvPr>
          <p:cNvGrpSpPr/>
          <p:nvPr/>
        </p:nvGrpSpPr>
        <p:grpSpPr>
          <a:xfrm>
            <a:off x="2584799" y="930659"/>
            <a:ext cx="7022398" cy="951633"/>
            <a:chOff x="2584801" y="879398"/>
            <a:chExt cx="7022398" cy="951633"/>
          </a:xfrm>
        </p:grpSpPr>
        <p:pic>
          <p:nvPicPr>
            <p:cNvPr id="12" name="Picture 11">
              <a:extLst>
                <a:ext uri="{FF2B5EF4-FFF2-40B4-BE49-F238E27FC236}">
                  <a16:creationId xmlns:a16="http://schemas.microsoft.com/office/drawing/2014/main" id="{01A5A20A-E635-DC4E-9AF9-D5B0FD0B1F93}"/>
                </a:ext>
              </a:extLst>
            </p:cNvPr>
            <p:cNvPicPr>
              <a:picLocks noChangeAspect="1"/>
            </p:cNvPicPr>
            <p:nvPr/>
          </p:nvPicPr>
          <p:blipFill rotWithShape="1">
            <a:blip r:embed="rId4"/>
            <a:srcRect l="28485" t="68936" r="26969" b="7493"/>
            <a:stretch/>
          </p:blipFill>
          <p:spPr>
            <a:xfrm>
              <a:off x="2584801" y="879398"/>
              <a:ext cx="2543456" cy="951633"/>
            </a:xfrm>
            <a:prstGeom prst="rect">
              <a:avLst/>
            </a:prstGeom>
          </p:spPr>
        </p:pic>
        <p:pic>
          <p:nvPicPr>
            <p:cNvPr id="14" name="Picture 13">
              <a:extLst>
                <a:ext uri="{FF2B5EF4-FFF2-40B4-BE49-F238E27FC236}">
                  <a16:creationId xmlns:a16="http://schemas.microsoft.com/office/drawing/2014/main" id="{8D605488-7F64-0342-8DA6-A85355C9ACAA}"/>
                </a:ext>
              </a:extLst>
            </p:cNvPr>
            <p:cNvPicPr>
              <a:picLocks noChangeAspect="1"/>
            </p:cNvPicPr>
            <p:nvPr/>
          </p:nvPicPr>
          <p:blipFill rotWithShape="1">
            <a:blip r:embed="rId4"/>
            <a:srcRect l="20000" t="41079" r="22727" b="40921"/>
            <a:stretch/>
          </p:blipFill>
          <p:spPr>
            <a:xfrm>
              <a:off x="5330399" y="880014"/>
              <a:ext cx="4276800" cy="950400"/>
            </a:xfrm>
            <a:prstGeom prst="rect">
              <a:avLst/>
            </a:prstGeom>
          </p:spPr>
        </p:pic>
      </p:grpSp>
      <p:sp>
        <p:nvSpPr>
          <p:cNvPr id="13" name="TextBox 12">
            <a:extLst>
              <a:ext uri="{FF2B5EF4-FFF2-40B4-BE49-F238E27FC236}">
                <a16:creationId xmlns:a16="http://schemas.microsoft.com/office/drawing/2014/main" id="{F8A3F133-5EFA-2E4E-982C-CFB0D7514707}"/>
              </a:ext>
            </a:extLst>
          </p:cNvPr>
          <p:cNvSpPr txBox="1"/>
          <p:nvPr/>
        </p:nvSpPr>
        <p:spPr>
          <a:xfrm>
            <a:off x="2613000" y="1824475"/>
            <a:ext cx="2491740" cy="523220"/>
          </a:xfrm>
          <a:prstGeom prst="rect">
            <a:avLst/>
          </a:prstGeom>
          <a:noFill/>
        </p:spPr>
        <p:txBody>
          <a:bodyPr wrap="square" rtlCol="0">
            <a:spAutoFit/>
          </a:bodyPr>
          <a:lstStyle/>
          <a:p>
            <a:pPr algn="ctr"/>
            <a:r>
              <a:rPr lang="en-US" sz="2800" b="1" dirty="0">
                <a:solidFill>
                  <a:schemeClr val="bg1"/>
                </a:solidFill>
              </a:rPr>
              <a:t>PET</a:t>
            </a:r>
          </a:p>
        </p:txBody>
      </p:sp>
      <p:sp>
        <p:nvSpPr>
          <p:cNvPr id="16" name="TextBox 15">
            <a:extLst>
              <a:ext uri="{FF2B5EF4-FFF2-40B4-BE49-F238E27FC236}">
                <a16:creationId xmlns:a16="http://schemas.microsoft.com/office/drawing/2014/main" id="{1FE0EDD4-C8EB-EE4B-A46B-BA252C340D72}"/>
              </a:ext>
            </a:extLst>
          </p:cNvPr>
          <p:cNvSpPr txBox="1"/>
          <p:nvPr/>
        </p:nvSpPr>
        <p:spPr>
          <a:xfrm>
            <a:off x="5764904" y="1824475"/>
            <a:ext cx="3407785" cy="523220"/>
          </a:xfrm>
          <a:prstGeom prst="rect">
            <a:avLst/>
          </a:prstGeom>
          <a:noFill/>
        </p:spPr>
        <p:txBody>
          <a:bodyPr wrap="square" rtlCol="0">
            <a:spAutoFit/>
          </a:bodyPr>
          <a:lstStyle/>
          <a:p>
            <a:pPr algn="ctr"/>
            <a:r>
              <a:rPr lang="en-US" sz="2800" b="1" dirty="0">
                <a:solidFill>
                  <a:schemeClr val="bg1"/>
                </a:solidFill>
              </a:rPr>
              <a:t>PET monomer (BHET)</a:t>
            </a:r>
          </a:p>
        </p:txBody>
      </p:sp>
      <p:sp>
        <p:nvSpPr>
          <p:cNvPr id="93" name="TextBox 92">
            <a:extLst>
              <a:ext uri="{FF2B5EF4-FFF2-40B4-BE49-F238E27FC236}">
                <a16:creationId xmlns:a16="http://schemas.microsoft.com/office/drawing/2014/main" id="{1CBD805F-1FCB-B646-ACF7-CE8449B9C36E}"/>
              </a:ext>
            </a:extLst>
          </p:cNvPr>
          <p:cNvSpPr txBox="1"/>
          <p:nvPr/>
        </p:nvSpPr>
        <p:spPr>
          <a:xfrm>
            <a:off x="2584801" y="4127265"/>
            <a:ext cx="6793795" cy="1815882"/>
          </a:xfrm>
          <a:prstGeom prst="rect">
            <a:avLst/>
          </a:prstGeom>
          <a:noFill/>
        </p:spPr>
        <p:txBody>
          <a:bodyPr wrap="square" numCol="2" rtlCol="0">
            <a:spAutoFit/>
          </a:bodyPr>
          <a:lstStyle/>
          <a:p>
            <a:pPr algn="ctr"/>
            <a:r>
              <a:rPr lang="en-US" sz="2800" b="1" i="1" dirty="0" err="1">
                <a:solidFill>
                  <a:schemeClr val="bg1"/>
                </a:solidFill>
              </a:rPr>
              <a:t>Thioclava</a:t>
            </a:r>
            <a:r>
              <a:rPr lang="en-US" sz="2800" b="1" i="1" dirty="0">
                <a:solidFill>
                  <a:schemeClr val="bg1"/>
                </a:solidFill>
              </a:rPr>
              <a:t> </a:t>
            </a:r>
            <a:r>
              <a:rPr lang="en-US" sz="2800" b="1" dirty="0">
                <a:solidFill>
                  <a:schemeClr val="bg1"/>
                </a:solidFill>
              </a:rPr>
              <a:t>sp.</a:t>
            </a:r>
            <a:endParaRPr lang="en-US" sz="2800" b="1" i="1" dirty="0">
              <a:solidFill>
                <a:schemeClr val="bg1"/>
              </a:solidFill>
            </a:endParaRPr>
          </a:p>
          <a:p>
            <a:pPr algn="ctr"/>
            <a:r>
              <a:rPr lang="en-US" sz="2400" dirty="0">
                <a:solidFill>
                  <a:schemeClr val="bg1"/>
                </a:solidFill>
              </a:rPr>
              <a:t>(</a:t>
            </a:r>
            <a:r>
              <a:rPr lang="en-US" sz="2400" dirty="0" err="1">
                <a:solidFill>
                  <a:schemeClr val="bg1"/>
                </a:solidFill>
              </a:rPr>
              <a:t>Alphaproteobacteria</a:t>
            </a:r>
            <a:r>
              <a:rPr lang="en-US" sz="2400" dirty="0">
                <a:solidFill>
                  <a:schemeClr val="bg1"/>
                </a:solidFill>
              </a:rPr>
              <a:t>)</a:t>
            </a:r>
          </a:p>
          <a:p>
            <a:pPr algn="ctr"/>
            <a:endParaRPr lang="en-US" sz="2800" b="1" i="1" dirty="0">
              <a:solidFill>
                <a:schemeClr val="bg1"/>
              </a:solidFill>
            </a:endParaRPr>
          </a:p>
          <a:p>
            <a:pPr algn="ctr"/>
            <a:endParaRPr lang="en-US" sz="2800" b="1" i="1" dirty="0">
              <a:solidFill>
                <a:schemeClr val="bg1"/>
              </a:solidFill>
            </a:endParaRPr>
          </a:p>
          <a:p>
            <a:pPr algn="ctr"/>
            <a:r>
              <a:rPr lang="en-US" sz="2800" b="1" i="1" dirty="0">
                <a:solidFill>
                  <a:schemeClr val="bg1"/>
                </a:solidFill>
              </a:rPr>
              <a:t>Bacillus </a:t>
            </a:r>
            <a:r>
              <a:rPr lang="en-US" sz="2800" b="1" dirty="0">
                <a:solidFill>
                  <a:schemeClr val="bg1"/>
                </a:solidFill>
              </a:rPr>
              <a:t>sp. </a:t>
            </a:r>
          </a:p>
          <a:p>
            <a:pPr algn="ctr"/>
            <a:r>
              <a:rPr lang="en-US" sz="2400" dirty="0">
                <a:solidFill>
                  <a:schemeClr val="bg1"/>
                </a:solidFill>
              </a:rPr>
              <a:t>(Firmicutes)</a:t>
            </a:r>
          </a:p>
          <a:p>
            <a:pPr marL="285750" indent="-285750" algn="ctr">
              <a:buFont typeface="Arial" panose="020B0604020202020204" pitchFamily="34" charset="0"/>
              <a:buChar char="•"/>
            </a:pPr>
            <a:endParaRPr lang="en-US" sz="2000" i="1" dirty="0">
              <a:solidFill>
                <a:schemeClr val="bg1"/>
              </a:solidFill>
            </a:endParaRPr>
          </a:p>
          <a:p>
            <a:pPr marL="285750" indent="-285750" algn="ctr">
              <a:buFont typeface="Arial" panose="020B0604020202020204" pitchFamily="34" charset="0"/>
              <a:buChar char="•"/>
            </a:pPr>
            <a:endParaRPr lang="en-US" sz="2000" i="1" dirty="0">
              <a:solidFill>
                <a:schemeClr val="bg1"/>
              </a:solidFill>
            </a:endParaRPr>
          </a:p>
          <a:p>
            <a:pPr marL="285750" indent="-285750" algn="ctr">
              <a:buFont typeface="Arial" panose="020B0604020202020204" pitchFamily="34" charset="0"/>
              <a:buChar char="•"/>
            </a:pPr>
            <a:endParaRPr lang="en-US" sz="2000" dirty="0">
              <a:solidFill>
                <a:schemeClr val="bg1"/>
              </a:solidFill>
            </a:endParaRPr>
          </a:p>
        </p:txBody>
      </p:sp>
      <p:pic>
        <p:nvPicPr>
          <p:cNvPr id="136" name="Picture 135">
            <a:extLst>
              <a:ext uri="{FF2B5EF4-FFF2-40B4-BE49-F238E27FC236}">
                <a16:creationId xmlns:a16="http://schemas.microsoft.com/office/drawing/2014/main" id="{1FABD63E-6D9A-C24D-BB12-61A9BC8A6589}"/>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20000"/>
                    </a14:imgEffect>
                  </a14:imgLayer>
                </a14:imgProps>
              </a:ext>
            </a:extLst>
          </a:blip>
          <a:srcRect l="19946" r="3811"/>
          <a:stretch/>
        </p:blipFill>
        <p:spPr>
          <a:xfrm flipH="1">
            <a:off x="6759780" y="2484465"/>
            <a:ext cx="1616875" cy="1627302"/>
          </a:xfrm>
          <a:prstGeom prst="ellipse">
            <a:avLst/>
          </a:prstGeom>
        </p:spPr>
      </p:pic>
      <p:pic>
        <p:nvPicPr>
          <p:cNvPr id="137" name="Picture 136">
            <a:extLst>
              <a:ext uri="{FF2B5EF4-FFF2-40B4-BE49-F238E27FC236}">
                <a16:creationId xmlns:a16="http://schemas.microsoft.com/office/drawing/2014/main" id="{B4CCFFEE-EEEA-BC4A-8A3C-6C3B5DEC8D89}"/>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l="15844" t="5664" r="15161" b="3063"/>
          <a:stretch/>
        </p:blipFill>
        <p:spPr>
          <a:xfrm flipH="1">
            <a:off x="3477763" y="2484465"/>
            <a:ext cx="1650494" cy="1627302"/>
          </a:xfrm>
          <a:prstGeom prst="ellipse">
            <a:avLst/>
          </a:prstGeom>
        </p:spPr>
      </p:pic>
      <p:sp>
        <p:nvSpPr>
          <p:cNvPr id="2" name="TextBox 1">
            <a:extLst>
              <a:ext uri="{FF2B5EF4-FFF2-40B4-BE49-F238E27FC236}">
                <a16:creationId xmlns:a16="http://schemas.microsoft.com/office/drawing/2014/main" id="{85FDC835-6FEF-A247-BE20-911EB7F4ED53}"/>
              </a:ext>
            </a:extLst>
          </p:cNvPr>
          <p:cNvSpPr txBox="1"/>
          <p:nvPr/>
        </p:nvSpPr>
        <p:spPr>
          <a:xfrm>
            <a:off x="3580106" y="5106559"/>
            <a:ext cx="5031786" cy="1631216"/>
          </a:xfrm>
          <a:prstGeom prst="rect">
            <a:avLst/>
          </a:prstGeom>
          <a:noFill/>
        </p:spPr>
        <p:txBody>
          <a:bodyPr wrap="square" rtlCol="0">
            <a:spAutoFit/>
          </a:bodyPr>
          <a:lstStyle/>
          <a:p>
            <a:pPr algn="ctr"/>
            <a:r>
              <a:rPr lang="en-US" sz="2800" b="1" dirty="0">
                <a:solidFill>
                  <a:schemeClr val="accent4">
                    <a:lumMod val="40000"/>
                    <a:lumOff val="60000"/>
                  </a:schemeClr>
                </a:solidFill>
              </a:rPr>
              <a:t>Proteogenomic characterisation</a:t>
            </a:r>
          </a:p>
          <a:p>
            <a:pPr algn="ctr"/>
            <a:r>
              <a:rPr lang="en-US" sz="2400" b="1" dirty="0">
                <a:solidFill>
                  <a:schemeClr val="accent4">
                    <a:lumMod val="20000"/>
                    <a:lumOff val="80000"/>
                  </a:schemeClr>
                </a:solidFill>
              </a:rPr>
              <a:t>Genomes sequenced</a:t>
            </a:r>
          </a:p>
          <a:p>
            <a:pPr algn="ctr"/>
            <a:r>
              <a:rPr lang="en-US" sz="2400" b="1" dirty="0">
                <a:solidFill>
                  <a:schemeClr val="accent4">
                    <a:lumMod val="20000"/>
                    <a:lumOff val="80000"/>
                  </a:schemeClr>
                </a:solidFill>
              </a:rPr>
              <a:t>Proteomics</a:t>
            </a:r>
          </a:p>
          <a:p>
            <a:pPr algn="ctr"/>
            <a:r>
              <a:rPr lang="en-US" sz="2400" b="1" dirty="0">
                <a:solidFill>
                  <a:schemeClr val="accent4">
                    <a:lumMod val="20000"/>
                    <a:lumOff val="80000"/>
                  </a:schemeClr>
                </a:solidFill>
              </a:rPr>
              <a:t>Analysis of proteomics</a:t>
            </a:r>
          </a:p>
        </p:txBody>
      </p:sp>
      <p:sp>
        <p:nvSpPr>
          <p:cNvPr id="4" name="TextBox 3">
            <a:extLst>
              <a:ext uri="{FF2B5EF4-FFF2-40B4-BE49-F238E27FC236}">
                <a16:creationId xmlns:a16="http://schemas.microsoft.com/office/drawing/2014/main" id="{96E6853C-11F9-4440-80E6-A594BFFCB103}"/>
              </a:ext>
            </a:extLst>
          </p:cNvPr>
          <p:cNvSpPr txBox="1"/>
          <p:nvPr/>
        </p:nvSpPr>
        <p:spPr>
          <a:xfrm>
            <a:off x="7856881" y="5551392"/>
            <a:ext cx="503341" cy="1107996"/>
          </a:xfrm>
          <a:prstGeom prst="rect">
            <a:avLst/>
          </a:prstGeom>
          <a:noFill/>
        </p:spPr>
        <p:txBody>
          <a:bodyPr wrap="square" rtlCol="0">
            <a:spAutoFit/>
          </a:bodyPr>
          <a:lstStyle/>
          <a:p>
            <a:pPr algn="ctr"/>
            <a:r>
              <a:rPr lang="en-US" sz="2400" dirty="0"/>
              <a:t>✅</a:t>
            </a:r>
          </a:p>
          <a:p>
            <a:pPr algn="ctr"/>
            <a:r>
              <a:rPr lang="en-US" sz="2400" dirty="0"/>
              <a:t>✅</a:t>
            </a:r>
          </a:p>
          <a:p>
            <a:pPr algn="ctr"/>
            <a:r>
              <a:rPr lang="en-US" dirty="0"/>
              <a:t>⚠️</a:t>
            </a:r>
          </a:p>
        </p:txBody>
      </p:sp>
      <p:sp>
        <p:nvSpPr>
          <p:cNvPr id="17" name="TextBox 16">
            <a:extLst>
              <a:ext uri="{FF2B5EF4-FFF2-40B4-BE49-F238E27FC236}">
                <a16:creationId xmlns:a16="http://schemas.microsoft.com/office/drawing/2014/main" id="{8FFCCF15-8AFF-8F4C-BF70-71BB86C6DBDA}"/>
              </a:ext>
            </a:extLst>
          </p:cNvPr>
          <p:cNvSpPr txBox="1"/>
          <p:nvPr/>
        </p:nvSpPr>
        <p:spPr>
          <a:xfrm>
            <a:off x="0" y="6448114"/>
            <a:ext cx="8934138" cy="369332"/>
          </a:xfrm>
          <a:prstGeom prst="rect">
            <a:avLst/>
          </a:prstGeom>
          <a:noFill/>
        </p:spPr>
        <p:txBody>
          <a:bodyPr wrap="square" rtlCol="0">
            <a:spAutoFit/>
          </a:bodyPr>
          <a:lstStyle/>
          <a:p>
            <a:r>
              <a:rPr lang="en-US" dirty="0">
                <a:solidFill>
                  <a:schemeClr val="bg1"/>
                </a:solidFill>
              </a:rPr>
              <a:t>Wright </a:t>
            </a:r>
            <a:r>
              <a:rPr lang="en-US" i="1" dirty="0">
                <a:solidFill>
                  <a:schemeClr val="bg1"/>
                </a:solidFill>
              </a:rPr>
              <a:t>et al.</a:t>
            </a:r>
            <a:r>
              <a:rPr lang="en-US" dirty="0">
                <a:solidFill>
                  <a:schemeClr val="bg1"/>
                </a:solidFill>
              </a:rPr>
              <a:t> (In prep.)</a:t>
            </a:r>
          </a:p>
        </p:txBody>
      </p:sp>
      <p:sp>
        <p:nvSpPr>
          <p:cNvPr id="8" name="TextBox 7">
            <a:extLst>
              <a:ext uri="{FF2B5EF4-FFF2-40B4-BE49-F238E27FC236}">
                <a16:creationId xmlns:a16="http://schemas.microsoft.com/office/drawing/2014/main" id="{6EB893AC-3BCF-334A-AD7F-8DFA2CEC7C0D}"/>
              </a:ext>
            </a:extLst>
          </p:cNvPr>
          <p:cNvSpPr txBox="1"/>
          <p:nvPr/>
        </p:nvSpPr>
        <p:spPr>
          <a:xfrm>
            <a:off x="3957599" y="2634491"/>
            <a:ext cx="4276799" cy="1200329"/>
          </a:xfrm>
          <a:prstGeom prst="rect">
            <a:avLst/>
          </a:prstGeom>
          <a:noFill/>
        </p:spPr>
        <p:txBody>
          <a:bodyPr wrap="square" rtlCol="0">
            <a:spAutoFit/>
          </a:bodyPr>
          <a:lstStyle/>
          <a:p>
            <a:pPr algn="ctr"/>
            <a:r>
              <a:rPr lang="en-US" sz="2400" b="1" dirty="0">
                <a:solidFill>
                  <a:schemeClr val="accent4">
                    <a:lumMod val="40000"/>
                    <a:lumOff val="60000"/>
                  </a:schemeClr>
                </a:solidFill>
              </a:rPr>
              <a:t>Enrich</a:t>
            </a:r>
          </a:p>
          <a:p>
            <a:pPr algn="ctr"/>
            <a:r>
              <a:rPr lang="en-US" sz="2400" b="1" dirty="0">
                <a:solidFill>
                  <a:schemeClr val="accent4">
                    <a:lumMod val="40000"/>
                    <a:lumOff val="60000"/>
                  </a:schemeClr>
                </a:solidFill>
              </a:rPr>
              <a:t>Isolate</a:t>
            </a:r>
          </a:p>
          <a:p>
            <a:pPr algn="ctr"/>
            <a:r>
              <a:rPr lang="en-US" sz="2400" b="1" dirty="0" err="1">
                <a:solidFill>
                  <a:schemeClr val="accent4">
                    <a:lumMod val="40000"/>
                    <a:lumOff val="60000"/>
                  </a:schemeClr>
                </a:solidFill>
              </a:rPr>
              <a:t>Characterise</a:t>
            </a:r>
            <a:r>
              <a:rPr lang="en-US" sz="1600" dirty="0"/>
              <a:t> </a:t>
            </a:r>
            <a:r>
              <a:rPr lang="en-US" sz="2400" b="1" dirty="0">
                <a:solidFill>
                  <a:schemeClr val="accent4">
                    <a:lumMod val="40000"/>
                    <a:lumOff val="60000"/>
                  </a:schemeClr>
                </a:solidFill>
              </a:rPr>
              <a:t>degradation</a:t>
            </a:r>
          </a:p>
        </p:txBody>
      </p:sp>
      <p:sp>
        <p:nvSpPr>
          <p:cNvPr id="19" name="TextBox 18">
            <a:extLst>
              <a:ext uri="{FF2B5EF4-FFF2-40B4-BE49-F238E27FC236}">
                <a16:creationId xmlns:a16="http://schemas.microsoft.com/office/drawing/2014/main" id="{ED38C3AE-8E21-AB40-B228-D0721B72C09F}"/>
              </a:ext>
            </a:extLst>
          </p:cNvPr>
          <p:cNvSpPr txBox="1"/>
          <p:nvPr/>
        </p:nvSpPr>
        <p:spPr>
          <a:xfrm>
            <a:off x="7731057" y="2706377"/>
            <a:ext cx="503341" cy="1138773"/>
          </a:xfrm>
          <a:prstGeom prst="rect">
            <a:avLst/>
          </a:prstGeom>
          <a:noFill/>
        </p:spPr>
        <p:txBody>
          <a:bodyPr wrap="square" rtlCol="0">
            <a:spAutoFit/>
          </a:bodyPr>
          <a:lstStyle/>
          <a:p>
            <a:pPr algn="ctr"/>
            <a:r>
              <a:rPr lang="en-US" sz="2400" dirty="0"/>
              <a:t>✅</a:t>
            </a:r>
          </a:p>
          <a:p>
            <a:pPr algn="ctr"/>
            <a:r>
              <a:rPr lang="en-US" sz="2400" dirty="0"/>
              <a:t>✅</a:t>
            </a:r>
          </a:p>
          <a:p>
            <a:pPr algn="ctr"/>
            <a:r>
              <a:rPr lang="en-US" sz="2000" dirty="0"/>
              <a:t>⚠️</a:t>
            </a:r>
            <a:endParaRPr lang="en-US" dirty="0"/>
          </a:p>
        </p:txBody>
      </p:sp>
    </p:spTree>
    <p:extLst>
      <p:ext uri="{BB962C8B-B14F-4D97-AF65-F5344CB8AC3E}">
        <p14:creationId xmlns:p14="http://schemas.microsoft.com/office/powerpoint/2010/main" val="189068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2" end="2"/>
                                            </p:txEl>
                                          </p:spTgt>
                                        </p:tgtEl>
                                        <p:attrNameLst>
                                          <p:attrName>style.visibility</p:attrName>
                                        </p:attrNameLst>
                                      </p:cBhvr>
                                      <p:to>
                                        <p:strVal val="visible"/>
                                      </p:to>
                                    </p:set>
                                    <p:animEffect transition="in" filter="fade">
                                      <p:cBhvr>
                                        <p:cTn id="22" dur="500"/>
                                        <p:tgtEl>
                                          <p:spTgt spid="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9">
                                            <p:txEl>
                                              <p:pRg st="0" end="0"/>
                                            </p:txEl>
                                          </p:spTgt>
                                        </p:tgtEl>
                                      </p:cBhvr>
                                    </p:animEffect>
                                    <p:set>
                                      <p:cBhvr>
                                        <p:cTn id="30" dur="1" fill="hold">
                                          <p:stCondLst>
                                            <p:cond delay="499"/>
                                          </p:stCondLst>
                                        </p:cTn>
                                        <p:tgtEl>
                                          <p:spTgt spid="19">
                                            <p:txEl>
                                              <p:pRg st="0" end="0"/>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9">
                                            <p:txEl>
                                              <p:pRg st="1" end="1"/>
                                            </p:txEl>
                                          </p:spTgt>
                                        </p:tgtEl>
                                      </p:cBhvr>
                                    </p:animEffect>
                                    <p:set>
                                      <p:cBhvr>
                                        <p:cTn id="33" dur="1" fill="hold">
                                          <p:stCondLst>
                                            <p:cond delay="499"/>
                                          </p:stCondLst>
                                        </p:cTn>
                                        <p:tgtEl>
                                          <p:spTgt spid="19">
                                            <p:txEl>
                                              <p:pRg st="1" end="1"/>
                                            </p:txEl>
                                          </p:spTgt>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9">
                                            <p:txEl>
                                              <p:pRg st="2" end="2"/>
                                            </p:txEl>
                                          </p:spTgt>
                                        </p:tgtEl>
                                      </p:cBhvr>
                                    </p:animEffect>
                                    <p:set>
                                      <p:cBhvr>
                                        <p:cTn id="36" dur="1" fill="hold">
                                          <p:stCondLst>
                                            <p:cond delay="499"/>
                                          </p:stCondLst>
                                        </p:cTn>
                                        <p:tgtEl>
                                          <p:spTgt spid="19">
                                            <p:txEl>
                                              <p:pRg st="2" end="2"/>
                                            </p:txEl>
                                          </p:spTgt>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93">
                                            <p:txEl>
                                              <p:pRg st="0" end="0"/>
                                            </p:txEl>
                                          </p:spTgt>
                                        </p:tgtEl>
                                        <p:attrNameLst>
                                          <p:attrName>style.visibility</p:attrName>
                                        </p:attrNameLst>
                                      </p:cBhvr>
                                      <p:to>
                                        <p:strVal val="visible"/>
                                      </p:to>
                                    </p:set>
                                    <p:animEffect transition="in" filter="fade">
                                      <p:cBhvr>
                                        <p:cTn id="39" dur="500"/>
                                        <p:tgtEl>
                                          <p:spTgt spid="93">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3">
                                            <p:txEl>
                                              <p:pRg st="1" end="1"/>
                                            </p:txEl>
                                          </p:spTgt>
                                        </p:tgtEl>
                                        <p:attrNameLst>
                                          <p:attrName>style.visibility</p:attrName>
                                        </p:attrNameLst>
                                      </p:cBhvr>
                                      <p:to>
                                        <p:strVal val="visible"/>
                                      </p:to>
                                    </p:set>
                                    <p:animEffect transition="in" filter="fade">
                                      <p:cBhvr>
                                        <p:cTn id="42" dur="500"/>
                                        <p:tgtEl>
                                          <p:spTgt spid="93">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fade">
                                      <p:cBhvr>
                                        <p:cTn id="45" dur="500"/>
                                        <p:tgtEl>
                                          <p:spTgt spid="137"/>
                                        </p:tgtEl>
                                      </p:cBhvr>
                                    </p:animEffect>
                                  </p:childTnLst>
                                </p:cTn>
                              </p:par>
                              <p:par>
                                <p:cTn id="46" presetID="10" presetClass="entr" presetSubtype="0" fill="hold" nodeType="withEffect">
                                  <p:stCondLst>
                                    <p:cond delay="0"/>
                                  </p:stCondLst>
                                  <p:childTnLst>
                                    <p:set>
                                      <p:cBhvr>
                                        <p:cTn id="47" dur="1" fill="hold">
                                          <p:stCondLst>
                                            <p:cond delay="0"/>
                                          </p:stCondLst>
                                        </p:cTn>
                                        <p:tgtEl>
                                          <p:spTgt spid="93">
                                            <p:txEl>
                                              <p:pRg st="4" end="4"/>
                                            </p:txEl>
                                          </p:spTgt>
                                        </p:tgtEl>
                                        <p:attrNameLst>
                                          <p:attrName>style.visibility</p:attrName>
                                        </p:attrNameLst>
                                      </p:cBhvr>
                                      <p:to>
                                        <p:strVal val="visible"/>
                                      </p:to>
                                    </p:set>
                                    <p:animEffect transition="in" filter="fade">
                                      <p:cBhvr>
                                        <p:cTn id="48" dur="500"/>
                                        <p:tgtEl>
                                          <p:spTgt spid="93">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93">
                                            <p:txEl>
                                              <p:pRg st="5" end="5"/>
                                            </p:txEl>
                                          </p:spTgt>
                                        </p:tgtEl>
                                        <p:attrNameLst>
                                          <p:attrName>style.visibility</p:attrName>
                                        </p:attrNameLst>
                                      </p:cBhvr>
                                      <p:to>
                                        <p:strVal val="visible"/>
                                      </p:to>
                                    </p:set>
                                    <p:animEffect transition="in" filter="fade">
                                      <p:cBhvr>
                                        <p:cTn id="51" dur="500"/>
                                        <p:tgtEl>
                                          <p:spTgt spid="93">
                                            <p:txEl>
                                              <p:pRg st="5" end="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Effect transition="in" filter="fade">
                                      <p:cBhvr>
                                        <p:cTn id="54" dur="500"/>
                                        <p:tgtEl>
                                          <p:spTgt spid="1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xEl>
                                              <p:pRg st="0" end="0"/>
                                            </p:txEl>
                                          </p:spTgt>
                                        </p:tgtEl>
                                        <p:attrNameLst>
                                          <p:attrName>style.visibility</p:attrName>
                                        </p:attrNameLst>
                                      </p:cBhvr>
                                      <p:to>
                                        <p:strVal val="visible"/>
                                      </p:to>
                                    </p:set>
                                    <p:animEffect transition="in" filter="fade">
                                      <p:cBhvr>
                                        <p:cTn id="64" dur="500"/>
                                        <p:tgtEl>
                                          <p:spTgt spid="4">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1" end="1"/>
                                            </p:txEl>
                                          </p:spTgt>
                                        </p:tgtEl>
                                        <p:attrNameLst>
                                          <p:attrName>style.visibility</p:attrName>
                                        </p:attrNameLst>
                                      </p:cBhvr>
                                      <p:to>
                                        <p:strVal val="visible"/>
                                      </p:to>
                                    </p:set>
                                    <p:animEffect transition="in" filter="fade">
                                      <p:cBhvr>
                                        <p:cTn id="69" dur="500"/>
                                        <p:tgtEl>
                                          <p:spTgt spid="4">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
                                            <p:txEl>
                                              <p:pRg st="2" end="2"/>
                                            </p:txEl>
                                          </p:spTgt>
                                        </p:tgtEl>
                                        <p:attrNameLst>
                                          <p:attrName>style.visibility</p:attrName>
                                        </p:attrNameLst>
                                      </p:cBhvr>
                                      <p:to>
                                        <p:strVal val="visible"/>
                                      </p:to>
                                    </p:set>
                                    <p:animEffect transition="in" filter="fade">
                                      <p:cBhvr>
                                        <p:cTn id="7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8" grpId="1"/>
      <p:bldP spid="19" grpId="0"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13655</TotalTime>
  <Words>2673</Words>
  <Application>Microsoft Macintosh PowerPoint</Application>
  <PresentationFormat>Widescreen</PresentationFormat>
  <Paragraphs>213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Food or a free ride?  The ability of a marine microbial community to degrade plastics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 a free ride?  The ability of a marine microbial community to degrade plastics</dc:title>
  <dc:creator>Wright, Robyn</dc:creator>
  <cp:lastModifiedBy>Robyn Wright</cp:lastModifiedBy>
  <cp:revision>6</cp:revision>
  <dcterms:created xsi:type="dcterms:W3CDTF">2019-03-06T20:08:47Z</dcterms:created>
  <dcterms:modified xsi:type="dcterms:W3CDTF">2020-05-07T19:33:16Z</dcterms:modified>
</cp:coreProperties>
</file>